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297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309" r:id="rId47"/>
    <p:sldId id="291" r:id="rId48"/>
    <p:sldId id="292" r:id="rId49"/>
    <p:sldId id="293" r:id="rId50"/>
    <p:sldId id="294" r:id="rId51"/>
    <p:sldId id="295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2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04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r-Latn-CS"/>
          </a:p>
        </p:txBody>
      </p:sp>
      <p:sp>
        <p:nvSpPr>
          <p:cNvPr id="899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25DEF8-4E6C-4FB0-AB2E-82D1C1579F50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933A3F-E8F1-4680-A3D9-0A655AF4EB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10999-95FF-4523-B36C-950DD333E1F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02EE10-C4B4-4D0F-95DA-FD6AD9254AD1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A65AF6-E424-4D53-AD19-4D1F6BDC88E9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BEE5E7-79EC-4572-BDF9-0D318B81C89F}" type="slidenum">
              <a:rPr lang="en-US"/>
              <a:pPr/>
              <a:t>12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F7BD5B-1AE3-4A19-97DA-376BF258D78F}" type="slidenum">
              <a:rPr lang="en-US"/>
              <a:pPr/>
              <a:t>13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CA398-60D6-4FF2-8524-6EB186928BDD}" type="slidenum">
              <a:rPr lang="en-US"/>
              <a:pPr/>
              <a:t>14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EE5431-3E53-4A5B-AC52-D9DB8B13CC55}" type="slidenum">
              <a:rPr lang="en-US"/>
              <a:pPr/>
              <a:t>15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18C0D-C14F-475D-8C78-7066CFCB1724}" type="slidenum">
              <a:rPr lang="en-US"/>
              <a:pPr/>
              <a:t>16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E731C3-A992-4BFE-8074-9743E4C2F4C1}" type="slidenum">
              <a:rPr lang="en-US"/>
              <a:pPr/>
              <a:t>17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383965-4F63-4FCF-8878-C039FD43110E}" type="slidenum">
              <a:rPr lang="en-US"/>
              <a:pPr/>
              <a:t>18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08A87-3EAC-439E-97EE-3DA51D53A78F}" type="slidenum">
              <a:rPr lang="en-US"/>
              <a:pPr/>
              <a:t>19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BF48B-CBB8-47BE-B8F9-7F6D05838C18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130C4-52C5-465B-8557-3C77F0D0C4D9}" type="slidenum">
              <a:rPr lang="en-US"/>
              <a:pPr/>
              <a:t>20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8A950-BB78-4ACB-ABC2-76F69B67176C}" type="slidenum">
              <a:rPr lang="en-US"/>
              <a:pPr/>
              <a:t>21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EDEBB-05A9-4FC8-9334-8858EECB91F9}" type="slidenum">
              <a:rPr lang="en-US"/>
              <a:pPr/>
              <a:t>22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6433D-8C01-4993-B2B4-C7D7116970FC}" type="slidenum">
              <a:rPr lang="en-US"/>
              <a:pPr/>
              <a:t>23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97E6F-9487-4432-8034-5D226AAB0719}" type="slidenum">
              <a:rPr lang="en-US"/>
              <a:pPr/>
              <a:t>24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E85557-E0E4-4317-B312-E3EE52C30428}" type="slidenum">
              <a:rPr lang="en-US"/>
              <a:pPr/>
              <a:t>25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486FD-27A2-4833-B788-066EECF286AB}" type="slidenum">
              <a:rPr lang="en-US"/>
              <a:pPr/>
              <a:t>26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FBCB2-58E4-4CDA-A1CF-4DEBFDD5AF40}" type="slidenum">
              <a:rPr lang="en-US"/>
              <a:pPr/>
              <a:t>27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87712-57C0-401B-894D-F4EF80B53273}" type="slidenum">
              <a:rPr lang="en-US"/>
              <a:pPr/>
              <a:t>28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E7EC8-BC99-48A0-B3DE-F2D466A48220}" type="slidenum">
              <a:rPr lang="en-US"/>
              <a:pPr/>
              <a:t>29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66836-DEEA-4280-AE3C-D6373B484867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6845A-98E8-434F-AC1C-00311CD8CE88}" type="slidenum">
              <a:rPr lang="en-US"/>
              <a:pPr/>
              <a:t>30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A2CD5-9E21-4209-97BD-BE1CD3832995}" type="slidenum">
              <a:rPr lang="en-US"/>
              <a:pPr/>
              <a:t>31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34B0D-CE74-4A8F-B669-9B1963A2AF37}" type="slidenum">
              <a:rPr lang="en-US"/>
              <a:pPr/>
              <a:t>32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25BE1-6F79-46DF-B317-7095388CC602}" type="slidenum">
              <a:rPr lang="en-US"/>
              <a:pPr/>
              <a:t>33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538C1-55CF-493D-BAAE-9C03B6BD8279}" type="slidenum">
              <a:rPr lang="en-US"/>
              <a:pPr/>
              <a:t>34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DF5672-5E9A-4D68-B475-0F73A3342911}" type="slidenum">
              <a:rPr lang="en-US"/>
              <a:pPr/>
              <a:t>35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FF5B0-2819-4589-8777-2EE8808F7991}" type="slidenum">
              <a:rPr lang="en-US"/>
              <a:pPr/>
              <a:t>36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01DBEF-F2D9-492C-921B-CE861BEE6CC1}" type="slidenum">
              <a:rPr lang="en-US"/>
              <a:pPr/>
              <a:t>37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0594B-A365-4F80-9A47-C7AF91196E31}" type="slidenum">
              <a:rPr lang="en-US"/>
              <a:pPr/>
              <a:t>38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8E702-A63B-4D5B-A44B-D1227771D1AF}" type="slidenum">
              <a:rPr lang="en-US"/>
              <a:pPr/>
              <a:t>39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C3EF7-FC25-4127-A2AE-8E83A0093FE2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A3F68-997C-417A-87DE-7F548EEBF24D}" type="slidenum">
              <a:rPr lang="en-US"/>
              <a:pPr/>
              <a:t>40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09EF-5999-4708-BFD6-7D714E2D479E}" type="slidenum">
              <a:rPr lang="en-US"/>
              <a:pPr/>
              <a:t>41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1D71A-E076-49CB-9597-21513D4A459E}" type="slidenum">
              <a:rPr lang="en-US"/>
              <a:pPr/>
              <a:t>42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76F3FC-477E-426D-8862-7258E3D3BF0D}" type="slidenum">
              <a:rPr lang="en-US"/>
              <a:pPr/>
              <a:t>43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DE74D-C513-470A-86FF-A4D1E03D947F}" type="slidenum">
              <a:rPr lang="en-US"/>
              <a:pPr/>
              <a:t>44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317DF7-2515-4275-A474-01063CD2EDDC}" type="slidenum">
              <a:rPr lang="en-US"/>
              <a:pPr/>
              <a:t>45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F10F4E-0971-4A2D-85DE-6DFD2B90DA0D}" type="slidenum">
              <a:rPr lang="en-US"/>
              <a:pPr/>
              <a:t>47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11370-AD9C-4137-B919-E625EE0165D9}" type="slidenum">
              <a:rPr lang="en-US"/>
              <a:pPr/>
              <a:t>48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67106-D4FF-4833-8FA7-AC9E6CC6BA5D}" type="slidenum">
              <a:rPr lang="en-US"/>
              <a:pPr/>
              <a:t>49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5E8CC-322A-4441-B5AB-FC0EA1141F9E}" type="slidenum">
              <a:rPr lang="en-US"/>
              <a:pPr/>
              <a:t>50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2A2B1B-609D-42BE-8262-B0D068522C11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213FA6-3167-431D-86A1-491995AA540D}" type="slidenum">
              <a:rPr lang="en-US"/>
              <a:pPr/>
              <a:t>51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8C9F9-ED18-44F6-929E-3210660F0A33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9ACBF-8389-4809-9E49-464D298C7619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6B4C0-8003-40AA-A91D-4E64412675BC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4D317-6F10-4C69-89A3-766869587B9C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BB14E-DBD1-4BD1-86DA-9AEA1684C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4588A-6397-4866-8203-A158724016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ED808-5514-4893-AEBC-A5DBBCCED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9887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10A87CC-D7B4-4218-98B4-5D886900B5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26081-370C-47AF-A722-4BDCF1EBA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44FE0-BEDB-4FC6-BA6B-384E1A985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3596D-B87C-40B6-8748-85354DDF1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ADBC7-9619-4258-BA10-6BC626BDA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323DB-9FA1-4108-8274-CA0E1AC44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C02A1-4ABB-4B82-B680-7EE7D696DF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87498-97A4-4AAA-8740-6E093C0E9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9809-E774-4516-9255-E45941E3E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9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34DB2C-B749-4B18-B374-85FC041D1F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/>
              <a:t>ИНФОРМАТИКА</a:t>
            </a:r>
            <a:r>
              <a:rPr lang="sr-Latn-CS" sz="1400" b="1"/>
              <a:t>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02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Увод у рачунаре 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Софтвер. Употреба ИТ-а у свакодневном животу.</a:t>
            </a:r>
            <a:r>
              <a:rPr lang="sr-Latn-CS" sz="1400" b="1"/>
              <a:t> </a:t>
            </a:r>
            <a:r>
              <a:rPr lang="ru-RU" sz="1400" b="1"/>
              <a:t>Здравље, </a:t>
            </a:r>
            <a:r>
              <a:rPr lang="sr-Latn-CS" sz="1400" b="1"/>
              <a:t>		</a:t>
            </a:r>
            <a:r>
              <a:rPr lang="sr-Latn-CS" sz="1400" b="1" smtClean="0"/>
              <a:t>	</a:t>
            </a:r>
            <a:r>
              <a:rPr lang="ru-RU" sz="1400" b="1" smtClean="0"/>
              <a:t>сигурност </a:t>
            </a:r>
            <a:r>
              <a:rPr lang="ru-RU" sz="1400" b="1"/>
              <a:t>и околина. Безбедност. Ауторска права.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2012 – Факултет медицинских наука Универзитета у Крагујевцу. Копирање и умножавање није дозвољено.</a:t>
            </a:r>
            <a:endParaRPr lang="en-US" sz="100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A48B-99E7-4A57-887E-EEEA712A4B9A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графичког оперативног система</a:t>
            </a:r>
            <a:endParaRPr lang="sr-Latn-CS" sz="3600" i="1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7940" name="Picture 4"/>
          <p:cNvPicPr>
            <a:picLocks noChangeAspect="1" noChangeArrowheads="1"/>
          </p:cNvPicPr>
          <p:nvPr/>
        </p:nvPicPr>
        <p:blipFill>
          <a:blip r:embed="rId3" cstate="print"/>
          <a:srcRect b="3868"/>
          <a:stretch>
            <a:fillRect/>
          </a:stretch>
        </p:blipFill>
        <p:spPr bwMode="auto">
          <a:xfrm>
            <a:off x="1190625" y="1398588"/>
            <a:ext cx="6878638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A3C0-67C2-4547-B573-E1217041A32D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Развој система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истраживање</a:t>
            </a:r>
            <a:endParaRPr lang="sr-Latn-CS"/>
          </a:p>
          <a:p>
            <a:r>
              <a:rPr lang="en-GB"/>
              <a:t>анализа</a:t>
            </a:r>
            <a:endParaRPr lang="sr-Latn-CS"/>
          </a:p>
          <a:p>
            <a:r>
              <a:rPr lang="en-GB"/>
              <a:t>дизајн</a:t>
            </a:r>
            <a:endParaRPr lang="sr-Latn-CS"/>
          </a:p>
          <a:p>
            <a:r>
              <a:rPr lang="en-GB"/>
              <a:t>развој/програмирање</a:t>
            </a:r>
            <a:endParaRPr lang="sr-Latn-CS"/>
          </a:p>
          <a:p>
            <a:r>
              <a:rPr lang="en-GB"/>
              <a:t>тестирање</a:t>
            </a:r>
            <a:endParaRPr lang="sr-Latn-CS"/>
          </a:p>
          <a:p>
            <a:r>
              <a:rPr lang="en-GB"/>
              <a:t>примена и одржавање</a:t>
            </a:r>
            <a:endParaRPr lang="sr-Latn-CS"/>
          </a:p>
          <a:p>
            <a:r>
              <a:rPr lang="en-GB"/>
              <a:t>повлачење система из употребе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C9CB1-E2C7-4628-A489-DA7FDC29BA3B}" type="slidenum">
              <a:rPr lang="en-US"/>
              <a:pPr/>
              <a:t>12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Истраживање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Сврха је да се детаљно проучи постављени проблем и да се одреди 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sr-Cyrl-CS"/>
              <a:t>д</a:t>
            </a:r>
            <a:r>
              <a:rPr lang="en-GB"/>
              <a:t>а ли је могуће искористити постојеће решење или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en-GB"/>
              <a:t>је потребно развијати ново</a:t>
            </a:r>
            <a:endParaRPr lang="sr-Latn-CS"/>
          </a:p>
          <a:p>
            <a:pPr>
              <a:lnSpc>
                <a:spcPct val="90000"/>
              </a:lnSpc>
            </a:pPr>
            <a:r>
              <a:rPr lang="en-GB"/>
              <a:t>Резултат истраживања може бити предлог за: 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напуштање идеје о новом пројекту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дораду неког постојећег система или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развој потпуно новог система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804CE-FEBC-4C36-AFCB-A5FF9E80C38F}" type="slidenum">
              <a:rPr lang="en-US"/>
              <a:pPr/>
              <a:t>13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Анализа </a:t>
            </a:r>
            <a:endParaRPr lang="sr-Latn-CS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</a:t>
            </a:r>
            <a:r>
              <a:rPr lang="en-GB"/>
              <a:t>бухвата прикупљање и детаљно разматрање свих захтева, документације и искуства корисника </a:t>
            </a:r>
            <a:endParaRPr lang="sr-Cyrl-CS"/>
          </a:p>
          <a:p>
            <a:r>
              <a:rPr lang="en-GB"/>
              <a:t>Неопходно је да се одреде улазно/излазни захтеви и својства корисничког окружења</a:t>
            </a:r>
            <a:endParaRPr lang="sr-Cyrl-CS"/>
          </a:p>
          <a:p>
            <a:r>
              <a:rPr lang="en-GB"/>
              <a:t>Резултат ове фазе је документација која треба да садржи детаљан извештај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C60EF-3239-47D1-95E1-FC4D15F29E13}" type="slidenum">
              <a:rPr lang="en-US"/>
              <a:pPr/>
              <a:t>14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Дизајн</a:t>
            </a:r>
            <a:endParaRPr lang="sr-Latn-CS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О</a:t>
            </a:r>
            <a:r>
              <a:rPr lang="en-GB"/>
              <a:t>дређује начин на који ће захтеви, постављени у фази анализе, бити спроведени</a:t>
            </a:r>
            <a:endParaRPr lang="sr-Cyrl-CS"/>
          </a:p>
          <a:p>
            <a:r>
              <a:rPr lang="en-GB"/>
              <a:t>Резултат је предлог једног или више решења у облику прототипа</a:t>
            </a:r>
            <a:endParaRPr lang="sr-Cyrl-CS"/>
          </a:p>
          <a:p>
            <a:r>
              <a:rPr lang="en-GB"/>
              <a:t>Прототип је ограничено решење које наручиоцу посла треба да пружи увид у могуће решење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468D7-214E-444C-8168-8F3513520E4D}" type="slidenum">
              <a:rPr lang="en-US"/>
              <a:pPr/>
              <a:t>15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Развој/програмирање</a:t>
            </a:r>
            <a:r>
              <a:rPr lang="sr-Cyrl-CS" sz="3600"/>
              <a:t> и </a:t>
            </a:r>
            <a:r>
              <a:rPr lang="en-GB" sz="3600"/>
              <a:t>Тестирање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</a:t>
            </a:r>
            <a:r>
              <a:rPr lang="en-GB"/>
              <a:t>оступак превођења описа датих у фази дизајна у реални систем</a:t>
            </a:r>
            <a:endParaRPr lang="sr-Cyrl-CS"/>
          </a:p>
          <a:p>
            <a:pPr lvl="1"/>
            <a:r>
              <a:rPr lang="en-GB"/>
              <a:t>развој хардвера, софтвера (програмирање) и израду детаљне пратеће документације</a:t>
            </a:r>
            <a:endParaRPr lang="sr-Cyrl-CS"/>
          </a:p>
          <a:p>
            <a:r>
              <a:rPr lang="sr-Cyrl-CS"/>
              <a:t>Д</a:t>
            </a:r>
            <a:r>
              <a:rPr lang="en-GB"/>
              <a:t>обијено решење се даље детаљно тестира у радном окружењу и по потреби дорађује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DE9F1-0778-4A25-83E6-767B14CCD310}" type="slidenum">
              <a:rPr lang="en-US"/>
              <a:pPr/>
              <a:t>16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Примена и одржавање </a:t>
            </a:r>
            <a:endParaRPr lang="sr-Latn-CS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</a:t>
            </a:r>
            <a:r>
              <a:rPr lang="en-GB"/>
              <a:t>одразумева детаљно упознавање и обуку корисника за рад</a:t>
            </a:r>
            <a:endParaRPr lang="sr-Cyrl-CS"/>
          </a:p>
          <a:p>
            <a:pPr lvl="1"/>
            <a:r>
              <a:rPr lang="en-GB"/>
              <a:t>са новим производом и пружање техничке подршке</a:t>
            </a:r>
            <a:endParaRPr lang="sr-Cyrl-CS"/>
          </a:p>
          <a:p>
            <a:r>
              <a:rPr lang="en-GB"/>
              <a:t>Нови систем се може директно увести у употребу или паралелно са постојећим</a:t>
            </a:r>
            <a:endParaRPr lang="sr-Cyrl-CS"/>
          </a:p>
          <a:p>
            <a:r>
              <a:rPr lang="en-GB"/>
              <a:t>У току рада се систем надгледа, прати и усавршава</a:t>
            </a:r>
            <a:r>
              <a:rPr lang="sr-Latn-CS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7E0B5-D004-42BA-897D-9A13E2C4D96D}" type="slidenum">
              <a:rPr lang="en-US"/>
              <a:pPr/>
              <a:t>17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Повлачење из употребе</a:t>
            </a:r>
            <a:endParaRPr lang="sr-Latn-CS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З</a:t>
            </a:r>
            <a:r>
              <a:rPr lang="en-GB"/>
              <a:t>бог технолошког напретка, значајних промена потреба корисника, пораста цене и одржавања може доћи до</a:t>
            </a:r>
            <a:endParaRPr lang="sr-Cyrl-CS"/>
          </a:p>
          <a:p>
            <a:pPr lvl="1"/>
            <a:r>
              <a:rPr lang="en-GB"/>
              <a:t>повлачења постојећег система из употребе и његове замене новим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4883-15D9-415D-A542-C6F848A8775D}" type="slidenum">
              <a:rPr lang="en-US"/>
              <a:pPr/>
              <a:t>18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Рачунарске мреже</a:t>
            </a:r>
            <a:endParaRPr lang="sr-Latn-CS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То је систем који чине два или више међусобно повезана рачунара</a:t>
            </a:r>
          </a:p>
          <a:p>
            <a:r>
              <a:rPr lang="sr-Cyrl-CS" sz="3000"/>
              <a:t>Омогућавају оптималну расподелу хардвера и софтвера и лакше организовање људи у заједничком радном процесу  </a:t>
            </a:r>
          </a:p>
          <a:p>
            <a:r>
              <a:rPr lang="sr-Cyrl-CS" sz="3000"/>
              <a:t>Локалне рачунарске мреже (</a:t>
            </a:r>
            <a:r>
              <a:rPr lang="en-GB" sz="3000" i="1"/>
              <a:t>Local Area Network - LAN</a:t>
            </a:r>
            <a:r>
              <a:rPr lang="sr-Cyrl-CS" sz="3000"/>
              <a:t>) </a:t>
            </a:r>
          </a:p>
          <a:p>
            <a:r>
              <a:rPr lang="sr-Cyrl-CS" sz="3000"/>
              <a:t>Просторне рачунарске мреже (</a:t>
            </a:r>
            <a:r>
              <a:rPr lang="en-GB" sz="3000" i="1"/>
              <a:t>Wide Area Network - WAN</a:t>
            </a:r>
            <a:r>
              <a:rPr lang="sr-Cyrl-CS" sz="3000"/>
              <a:t>)</a:t>
            </a:r>
            <a:endParaRPr lang="sr-Latn-CS" sz="3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AEC1-8598-4AD0-95C3-C5ECBDC9D6BD}" type="slidenum">
              <a:rPr lang="en-US"/>
              <a:pPr/>
              <a:t>19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Локална рачунарска мрежа (</a:t>
            </a:r>
            <a:r>
              <a:rPr lang="en-GB" sz="3600" i="1"/>
              <a:t>Local Area Network - LAN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5764" name="Picture 4" descr="LAN – skup međusobno povezanih računa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38" y="1606550"/>
            <a:ext cx="754062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F4EF-01C7-4F38-8C76-371CC71186A2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Софтвер</a:t>
            </a:r>
            <a:endParaRPr lang="sr-Latn-CS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Рачунари се најчешће називају паметним или интелигентним машинама</a:t>
            </a:r>
            <a:r>
              <a:rPr lang="sr-Latn-CS" sz="2400"/>
              <a:t> </a:t>
            </a:r>
          </a:p>
          <a:p>
            <a:pPr>
              <a:lnSpc>
                <a:spcPct val="90000"/>
              </a:lnSpc>
            </a:pPr>
            <a:r>
              <a:rPr lang="en-GB" sz="2400"/>
              <a:t>Скуп наредби које одређују редослед и начин извршавања операција се назива рачунарски програм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софтвер чини скуп рачунарских програма чија улога је да управљају рачунарским хардвером ради обављања одређеног задатка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Под софтвером се подразумевају све информације које су предмет обраде рачунара: програми и подаци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Софтвер се може посматрати као посредник између </a:t>
            </a:r>
            <a:r>
              <a:rPr lang="sr-Cyrl-CS" sz="2400"/>
              <a:t>хардвера</a:t>
            </a:r>
            <a:r>
              <a:rPr lang="en-GB" sz="2400"/>
              <a:t> и података који су предмет обраде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6EB5-DE61-4B0E-A391-5822FD85DBDC}" type="slidenum">
              <a:rPr lang="en-US"/>
              <a:pPr/>
              <a:t>20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Просторне рачунарске мреже (</a:t>
            </a:r>
            <a:r>
              <a:rPr lang="en-GB" sz="3600" i="1"/>
              <a:t>Wide Area Network - WAN</a:t>
            </a:r>
            <a:r>
              <a:rPr lang="sr-Latn-CS" sz="3600"/>
              <a:t>)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7812" name="Picture 4" descr="Prostorna računarska mreža – W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438" y="1450975"/>
            <a:ext cx="8507412" cy="46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87152-5003-4903-A5AF-790B56CD90C0}" type="slidenum">
              <a:rPr lang="en-US"/>
              <a:pPr/>
              <a:t>21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Интранет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је </a:t>
            </a:r>
            <a:r>
              <a:rPr lang="sr-Latn-CS"/>
              <a:t>локална рачунарска мрежа (</a:t>
            </a:r>
            <a:r>
              <a:rPr lang="en-GB" i="1"/>
              <a:t>LAN</a:t>
            </a:r>
            <a:r>
              <a:rPr lang="sr-Latn-CS"/>
              <a:t>), затвореног типа, која се користи унутар неке организације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Најчешће користи исти приступ и технологије као и Интернет: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клијент/сервер архитектура, </a:t>
            </a:r>
            <a:r>
              <a:rPr lang="en-GB" i="1"/>
              <a:t>TCP/IP, HTTP,</a:t>
            </a:r>
            <a:r>
              <a:rPr lang="en-GB"/>
              <a:t> </a:t>
            </a:r>
            <a:r>
              <a:rPr lang="en-GB" i="1"/>
              <a:t>FTP</a:t>
            </a:r>
            <a:r>
              <a:rPr lang="sr-Cyrl-CS" i="1"/>
              <a:t>,</a:t>
            </a:r>
            <a:r>
              <a:rPr lang="en-GB"/>
              <a:t> </a:t>
            </a:r>
            <a:r>
              <a:rPr lang="sr-Latn-CS"/>
              <a:t>и</a:t>
            </a:r>
            <a:r>
              <a:rPr lang="sr-Cyrl-CS"/>
              <a:t>тд.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sr-Latn-CS"/>
              <a:t>одржава многе сервисе као што су: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електронска пошта, размена Wеб докумен</a:t>
            </a:r>
            <a:r>
              <a:rPr lang="sr-Cyrl-CS"/>
              <a:t>а</a:t>
            </a:r>
            <a:r>
              <a:rPr lang="sr-Latn-CS"/>
              <a:t>та, размена фајлова и сл.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9222-590F-4F12-8921-BB686C0E3ABD}" type="slidenum">
              <a:rPr lang="en-US"/>
              <a:pPr/>
              <a:t>22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Екстранет (Еxтранет)</a:t>
            </a: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</a:t>
            </a:r>
            <a:r>
              <a:rPr lang="sr-Latn-CS"/>
              <a:t>је приватна мрежа која користи Интернет технологију и јавне телекомуникационе системе за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безбедну размену пословних инфо</a:t>
            </a:r>
            <a:r>
              <a:rPr lang="sr-Cyrl-CS"/>
              <a:t>р</a:t>
            </a:r>
            <a:r>
              <a:rPr lang="sr-Latn-CS"/>
              <a:t>мација или за пословање са добављачима, пословним партнерима и купцима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Е</a:t>
            </a:r>
            <a:r>
              <a:rPr lang="sr-Latn-CS"/>
              <a:t>кстранет нуди више начина приступа спољашњим корисницима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најчешће </a:t>
            </a:r>
            <a:r>
              <a:rPr lang="sr-Cyrl-CS"/>
              <a:t>је </a:t>
            </a:r>
            <a:r>
              <a:rPr lang="sr-Latn-CS"/>
              <a:t>ограничен идентификацијом корисника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AFD-EF68-4C61-8DFF-EA47C4ADD3E2}" type="slidenum">
              <a:rPr lang="en-US"/>
              <a:pPr/>
              <a:t>23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Употреба информационих технологија (</a:t>
            </a:r>
            <a:r>
              <a:rPr lang="en-US" sz="3200" i="1"/>
              <a:t>ИТ</a:t>
            </a:r>
            <a:r>
              <a:rPr lang="en-US" sz="3200"/>
              <a:t>) у свакодневном животу</a:t>
            </a:r>
            <a:endParaRPr lang="sr-Latn-CS" sz="3200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/>
              <a:t>Улазак у информационо доба довео је до</a:t>
            </a:r>
            <a:r>
              <a:rPr lang="sr-Cyrl-CS"/>
              <a:t> </a:t>
            </a:r>
            <a:r>
              <a:rPr lang="en-GB"/>
              <a:t>увођења</a:t>
            </a:r>
            <a:endParaRPr lang="sr-Cyrl-CS"/>
          </a:p>
          <a:p>
            <a:pPr lvl="1" algn="just"/>
            <a:r>
              <a:rPr lang="en-GB"/>
              <a:t>информационих технологија на радна места, школе и у приватни живот</a:t>
            </a:r>
            <a:endParaRPr lang="sr-Cyrl-CS"/>
          </a:p>
          <a:p>
            <a:pPr algn="just"/>
            <a:r>
              <a:rPr lang="en-GB"/>
              <a:t>Као и већина других промена и ова је изазвала позитивне али и негативне последице на</a:t>
            </a:r>
            <a:endParaRPr lang="sr-Cyrl-CS"/>
          </a:p>
          <a:p>
            <a:pPr lvl="1" algn="just"/>
            <a:r>
              <a:rPr lang="en-GB"/>
              <a:t>раднике, студенте, професоре и породични живот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F3C34-FEDF-4A84-97EC-02AFCB4C6C11}" type="slidenum">
              <a:rPr lang="en-US"/>
              <a:pPr/>
              <a:t>24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Рачунари на послу</a:t>
            </a:r>
            <a:endParaRPr lang="sr-Latn-CS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Развој рачунара је одговор на потребе </a:t>
            </a:r>
            <a:endParaRPr lang="sr-Cyrl-CS"/>
          </a:p>
          <a:p>
            <a:pPr lvl="1"/>
            <a:r>
              <a:rPr lang="en-GB"/>
              <a:t>војних, </a:t>
            </a:r>
            <a:endParaRPr lang="sr-Cyrl-CS"/>
          </a:p>
          <a:p>
            <a:pPr lvl="1"/>
            <a:r>
              <a:rPr lang="en-GB"/>
              <a:t>пословних и </a:t>
            </a:r>
            <a:endParaRPr lang="sr-Cyrl-CS"/>
          </a:p>
          <a:p>
            <a:pPr lvl="1"/>
            <a:r>
              <a:rPr lang="en-GB"/>
              <a:t>здравствених организација</a:t>
            </a:r>
            <a:endParaRPr lang="sr-Cyrl-CS"/>
          </a:p>
          <a:p>
            <a:r>
              <a:rPr lang="en-GB"/>
              <a:t>Развијене су нове врсте оружја, повећана је продуктивност, уведени нови лекови и методе у лечењу људи, међутим нису испуњена сва очекивања стручњака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B95A-D192-4D3D-9C72-38B4D7ECC86B}" type="slidenum">
              <a:rPr lang="en-US"/>
              <a:pPr/>
              <a:t>25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Предности човека над рачунаром</a:t>
            </a:r>
            <a:endParaRPr lang="sr-Latn-CS" sz="3600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800"/>
              <a:t>На свим пословима на којима се захтева изузетна тачност, велика брзина, на пословима који се стално понављају или су опасни по човека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рачунари су незам</a:t>
            </a:r>
            <a:r>
              <a:rPr lang="sr-Cyrl-CS" sz="2400"/>
              <a:t>е</a:t>
            </a:r>
            <a:r>
              <a:rPr lang="en-GB" sz="2400"/>
              <a:t>нљиви део радног процеса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en-GB" sz="2800"/>
              <a:t>ослови у којима човек још увек има предност над рачунаром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захтева креативност као што је израда уметничких предмета,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не могу унапред предвидети сви могући исходи као што је вожња аутомобила и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који су сваки пут различити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AA4DB-EB30-4E56-A118-58A6A0B2C6EB}" type="slidenum">
              <a:rPr lang="en-US"/>
              <a:pPr/>
              <a:t>26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пословне сврхе</a:t>
            </a:r>
            <a:endParaRPr lang="sr-Latn-CS" sz="3600"/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PC</a:t>
            </a:r>
            <a:r>
              <a:rPr lang="en-GB" sz="2800"/>
              <a:t> револуција је заиста унела многе промене у пословном и приватном свету</a:t>
            </a:r>
            <a:endParaRPr lang="sr-Cyrl-CS" sz="2800"/>
          </a:p>
          <a:p>
            <a:r>
              <a:rPr lang="sr-Cyrl-CS" sz="2800"/>
              <a:t>М</a:t>
            </a:r>
            <a:r>
              <a:rPr lang="en-GB" sz="2800"/>
              <a:t>ејинфрејм рачунари никада нису изгубили своје место на местима где постоји потреба за опслуживањем великог броја корисника и обрадом велике количине података</a:t>
            </a:r>
            <a:endParaRPr lang="sr-Cyrl-CS" sz="2800"/>
          </a:p>
          <a:p>
            <a:pPr lvl="1"/>
            <a:r>
              <a:rPr lang="en-GB" sz="2400"/>
              <a:t>велики банкарски системи</a:t>
            </a:r>
            <a:r>
              <a:rPr lang="sr-Cyrl-CS" sz="2400"/>
              <a:t>,</a:t>
            </a:r>
          </a:p>
          <a:p>
            <a:pPr lvl="1"/>
            <a:r>
              <a:rPr lang="en-GB" sz="2400"/>
              <a:t>велики административни системи и </a:t>
            </a:r>
            <a:endParaRPr lang="sr-Cyrl-CS" sz="2400"/>
          </a:p>
          <a:p>
            <a:pPr lvl="1"/>
            <a:r>
              <a:rPr lang="en-GB" sz="2400"/>
              <a:t>осигуравајућа друштва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D1C6-6102-4928-8613-2CE3C9D8C80F}" type="slidenum">
              <a:rPr lang="en-US"/>
              <a:pPr/>
              <a:t>27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државним пословима</a:t>
            </a:r>
            <a:endParaRPr lang="sr-Latn-CS" sz="3600"/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Примена меинфрејм рачунара се задржала и у неким великим државним институцијама</a:t>
            </a:r>
            <a:endParaRPr lang="sr-Cyrl-CS"/>
          </a:p>
          <a:p>
            <a:pPr lvl="1"/>
            <a:r>
              <a:rPr lang="en-GB"/>
              <a:t>статистички заводи, </a:t>
            </a:r>
            <a:endParaRPr lang="sr-Cyrl-CS"/>
          </a:p>
          <a:p>
            <a:pPr lvl="1"/>
            <a:r>
              <a:rPr lang="en-GB"/>
              <a:t>организације за вођење података о становништву,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регистрацију возила</a:t>
            </a:r>
            <a:r>
              <a:rPr lang="sr-Cyrl-CS"/>
              <a:t>,</a:t>
            </a:r>
            <a:r>
              <a:rPr lang="en-GB"/>
              <a:t>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пореск</a:t>
            </a:r>
            <a:r>
              <a:rPr lang="sr-Cyrl-CS"/>
              <a:t>е</a:t>
            </a:r>
            <a:r>
              <a:rPr lang="en-GB"/>
              <a:t> обавез</a:t>
            </a:r>
            <a:r>
              <a:rPr lang="sr-Cyrl-CS"/>
              <a:t>е</a:t>
            </a:r>
            <a:r>
              <a:rPr lang="en-GB"/>
              <a:t> грађана, </a:t>
            </a:r>
            <a:endParaRPr lang="sr-Cyrl-CS"/>
          </a:p>
          <a:p>
            <a:pPr lvl="1"/>
            <a:r>
              <a:rPr lang="sr-Cyrl-CS"/>
              <a:t>за обраду </a:t>
            </a:r>
            <a:r>
              <a:rPr lang="en-GB"/>
              <a:t>резултат</a:t>
            </a:r>
            <a:r>
              <a:rPr lang="sr-Cyrl-CS"/>
              <a:t>а</a:t>
            </a:r>
            <a:r>
              <a:rPr lang="en-GB"/>
              <a:t> гласања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ABB0-85DC-462F-9200-B3EB2576ED02}" type="slidenum">
              <a:rPr lang="en-US"/>
              <a:pPr/>
              <a:t>28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болницама и здравственим установама</a:t>
            </a:r>
            <a:endParaRPr lang="sr-Latn-CS" sz="360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Болнички информациони системи садрже базе података о својим пацијентима,  запосленом особљу, залихама лекова и медицинског материјала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 i="1"/>
              <a:t>LAN</a:t>
            </a:r>
            <a:r>
              <a:rPr lang="en-GB" sz="2400"/>
              <a:t> мреже служе медицинском особљу за увид у податке о пацијентима и усклађивање тих података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Наменски рачунари се користе за надгледање виталних функција пацијената на лечењу, биохемијске анализе и дозирање лекова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Као помоћ у сложеним хирушким захватима, користи се посебна рачунарска опрема за контролу и извођење делова хирушких операција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системи</a:t>
            </a:r>
            <a:r>
              <a:rPr lang="sr-Cyrl-CS" sz="2400"/>
              <a:t> </a:t>
            </a:r>
            <a:r>
              <a:rPr lang="en-GB" sz="2400"/>
              <a:t>налазе велику примену у контроли и организацији возила хитне помоћи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F4DA-F310-4134-9740-F966163D69A2}" type="slidenum">
              <a:rPr lang="en-US"/>
              <a:pPr/>
              <a:t>29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рачунарских програма у образовању </a:t>
            </a:r>
            <a:endParaRPr lang="sr-Latn-CS" sz="360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су у образовању прво пронашли примену у организационим пословима</a:t>
            </a:r>
            <a:endParaRPr lang="sr-Cyrl-CS" sz="2800"/>
          </a:p>
          <a:p>
            <a:pPr lvl="1"/>
            <a:r>
              <a:rPr lang="en-GB" sz="2400"/>
              <a:t>послови око израде распореда часова и испита</a:t>
            </a:r>
            <a:endParaRPr lang="sr-Cyrl-CS" sz="2400"/>
          </a:p>
          <a:p>
            <a:pPr lvl="1"/>
            <a:r>
              <a:rPr lang="sr-Cyrl-CS" sz="2400"/>
              <a:t>в</a:t>
            </a:r>
            <a:r>
              <a:rPr lang="en-GB" sz="2400"/>
              <a:t>ођење евиденције о студентима и њиховим постигнутим резултатима</a:t>
            </a:r>
            <a:endParaRPr lang="sr-Cyrl-CS" sz="2400"/>
          </a:p>
          <a:p>
            <a:pPr lvl="1"/>
            <a:r>
              <a:rPr lang="sr-Cyrl-CS" sz="2400"/>
              <a:t>у</a:t>
            </a:r>
            <a:r>
              <a:rPr lang="en-GB" sz="2400"/>
              <a:t>потреба програма за рад са базама података и табеларне прорачуне</a:t>
            </a:r>
          </a:p>
          <a:p>
            <a:r>
              <a:rPr lang="en-GB" sz="2800"/>
              <a:t>Примена рачунара такође је нашла велику примену у обуци људи за ризична занимања</a:t>
            </a:r>
            <a:endParaRPr lang="sr-Cyrl-CS" sz="2800"/>
          </a:p>
          <a:p>
            <a:pPr lvl="1"/>
            <a:r>
              <a:rPr lang="en-GB" sz="2400"/>
              <a:t>управљање авионом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3C6B-253E-4326-9F97-06C5130466B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Софтвер се у општем случају може поделити у две групе:  </a:t>
            </a:r>
          </a:p>
          <a:p>
            <a:pPr lvl="1"/>
            <a:r>
              <a:rPr lang="en-GB"/>
              <a:t>Системски софтвер (</a:t>
            </a:r>
            <a:r>
              <a:rPr lang="en-GB" i="1"/>
              <a:t>system software</a:t>
            </a:r>
            <a:r>
              <a:rPr lang="en-GB"/>
              <a:t>) и</a:t>
            </a:r>
          </a:p>
          <a:p>
            <a:pPr lvl="1"/>
            <a:r>
              <a:rPr lang="en-GB"/>
              <a:t>Апликативни софтвер (</a:t>
            </a:r>
            <a:r>
              <a:rPr lang="en-GB" i="1"/>
              <a:t>application software</a:t>
            </a:r>
            <a:r>
              <a:rPr lang="en-GB"/>
              <a:t>)  </a:t>
            </a:r>
          </a:p>
          <a:p>
            <a:r>
              <a:rPr lang="en-GB"/>
              <a:t>Системски софтвер обухвата:</a:t>
            </a:r>
          </a:p>
          <a:p>
            <a:pPr lvl="1"/>
            <a:r>
              <a:rPr lang="en-GB"/>
              <a:t>Оперативне системе</a:t>
            </a:r>
          </a:p>
          <a:p>
            <a:pPr lvl="1"/>
            <a:r>
              <a:rPr lang="en-GB"/>
              <a:t>Програме за превођење (</a:t>
            </a:r>
            <a:r>
              <a:rPr lang="en-GB" i="1"/>
              <a:t>compiler</a:t>
            </a:r>
            <a:r>
              <a:rPr lang="en-GB"/>
              <a:t>)</a:t>
            </a:r>
          </a:p>
          <a:p>
            <a:pPr lvl="1"/>
            <a:r>
              <a:rPr lang="en-GB"/>
              <a:t>Услужне програме (</a:t>
            </a:r>
            <a:r>
              <a:rPr lang="en-GB" i="1"/>
              <a:t>utility programs</a:t>
            </a:r>
            <a:r>
              <a:rPr lang="en-GB"/>
              <a:t>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3205-77E5-4DCB-96FB-9A4347D2B441}" type="slidenum">
              <a:rPr lang="en-US"/>
              <a:pPr/>
              <a:t>30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Computer Based Training - CBT</a:t>
            </a:r>
            <a:r>
              <a:rPr lang="en-GB"/>
              <a:t> 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Програмски пакети за обуку ђака, студената и других полазника су у свету стекли веома велику попула</a:t>
            </a:r>
            <a:r>
              <a:rPr lang="sr-Cyrl-CS" sz="2400"/>
              <a:t>р</a:t>
            </a:r>
            <a:r>
              <a:rPr lang="en-GB" sz="2400"/>
              <a:t>ност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о</a:t>
            </a:r>
            <a:r>
              <a:rPr lang="en-GB" sz="2000"/>
              <a:t>бука и учење засновано на овом принципу се назива </a:t>
            </a:r>
            <a:r>
              <a:rPr lang="en-GB" sz="2000" i="1"/>
              <a:t>CBT - Computer Based Training</a:t>
            </a:r>
            <a:endParaRPr lang="sr-Cyrl-CS" sz="2000" i="1"/>
          </a:p>
          <a:p>
            <a:pPr>
              <a:lnSpc>
                <a:spcPct val="80000"/>
              </a:lnSpc>
            </a:pPr>
            <a:r>
              <a:rPr lang="en-GB" sz="2400" i="1"/>
              <a:t>CBT </a:t>
            </a:r>
            <a:r>
              <a:rPr lang="en-GB" sz="2400"/>
              <a:t>обухвата наставни материјал у електронском облику са решеним задацима, задацима за вежбу и наставним питањима које полазник треба да савлада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Учење је интерактивно што значи да се од полазника захтева активно учешће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en-GB" sz="2000" i="1"/>
              <a:t>CBT </a:t>
            </a:r>
            <a:r>
              <a:rPr lang="en-GB" sz="2000"/>
              <a:t>се показао се као веома добар у комбинацији са традиционалним начином преношења знања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З</a:t>
            </a:r>
            <a:r>
              <a:rPr lang="en-GB" sz="2400"/>
              <a:t>ахтева употребу великог броја рачунара да би се сваком полазнику обезбедио приступ наставном материјалу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0139-DD6C-4628-B630-D032266FF4D5}" type="slidenum">
              <a:rPr lang="en-US"/>
              <a:pPr/>
              <a:t>31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Учење на даљину (distance learning)</a:t>
            </a:r>
            <a:r>
              <a:rPr lang="en-GB" sz="3600"/>
              <a:t> </a:t>
            </a:r>
            <a:endParaRPr lang="sr-Latn-CS" sz="360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начина за обављање образовног процеса изван школских објеката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Рачунари, модеми, рачунарске мреже, сателитски видео пренос, Интернет и друге комуникационе технологије нуде многе повољне могућности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Двосмерне видео везе омогућавају предавачима да разговарају са студентима који се налазе у удаљеним учионицама и да дају одговоре на њихова питања у реалном времену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Могу се организовати видео конференције и семинари без додатних трошкова путавања и смештаја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1E5B-AFA0-4729-BCA8-0C77A44C64FA}" type="slidenum">
              <a:rPr lang="en-US"/>
              <a:pPr/>
              <a:t>32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раду од куће (</a:t>
            </a:r>
            <a:r>
              <a:rPr lang="en-GB" sz="3600" i="1"/>
              <a:t>teleworking</a:t>
            </a:r>
            <a:r>
              <a:rPr lang="en-GB" sz="3600"/>
              <a:t>) </a:t>
            </a:r>
            <a:endParaRPr lang="sr-Latn-CS" sz="3600"/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Постојање Интернета и других савремених облика комуникације створила је нове околности</a:t>
            </a:r>
            <a:endParaRPr lang="sr-Cyrl-CS" sz="2800"/>
          </a:p>
          <a:p>
            <a:pPr lvl="1"/>
            <a:r>
              <a:rPr lang="en-GB" sz="2400"/>
              <a:t>одређене врсте послова не морају да се обављају на радном месту, већ се се могу обављати и код куће</a:t>
            </a:r>
            <a:endParaRPr lang="sr-Cyrl-CS" sz="2400"/>
          </a:p>
          <a:p>
            <a:pPr lvl="1"/>
            <a:r>
              <a:rPr lang="sr-Cyrl-CS" sz="2400"/>
              <a:t>о</a:t>
            </a:r>
            <a:r>
              <a:rPr lang="en-GB" sz="2400"/>
              <a:t>во се првенствено односи на програмере, неке истраживачке раднике, и аналитичаре</a:t>
            </a:r>
          </a:p>
          <a:p>
            <a:r>
              <a:rPr lang="en-GB" sz="2800"/>
              <a:t>Обављањем дела посла код куће, послодавцу битно утиче на смањење трошкова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7481-76AA-487E-963E-31FEFF8E6149}" type="slidenum">
              <a:rPr lang="en-US"/>
              <a:pPr/>
              <a:t>33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Електронска пошта (</a:t>
            </a:r>
            <a:r>
              <a:rPr lang="en-GB" i="1"/>
              <a:t>е-маил</a:t>
            </a:r>
            <a:r>
              <a:rPr lang="en-GB"/>
              <a:t>)</a:t>
            </a:r>
            <a:endParaRPr lang="sr-Latn-CS"/>
          </a:p>
        </p:txBody>
      </p:sp>
      <p:sp>
        <p:nvSpPr>
          <p:cNvPr id="83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Електронска пошта (е-пошта) је један од Интернет сервиса који се највише  користи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Посебни програми нуде кориснику могућност да једноставно напише и пошаље поруку неком члану породице, пријатељу или пословном партнеру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Поступак за примену овог сервиса је следећи</a:t>
            </a:r>
            <a:r>
              <a:rPr lang="sr-Cyrl-CS" sz="2800"/>
              <a:t>: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п</a:t>
            </a:r>
            <a:r>
              <a:rPr lang="en-GB" sz="2400"/>
              <a:t>рво треба да се код жељеног провајдера (</a:t>
            </a:r>
            <a:r>
              <a:rPr lang="en-GB" sz="2400" i="1"/>
              <a:t>ISP</a:t>
            </a:r>
            <a:r>
              <a:rPr lang="en-GB" sz="2400"/>
              <a:t>) отвори налог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400"/>
              <a:t>н</a:t>
            </a:r>
            <a:r>
              <a:rPr lang="en-GB" sz="2400"/>
              <a:t>а тај начин се добија јединствена адреса (обично облика</a:t>
            </a:r>
            <a:r>
              <a:rPr lang="en-GB" sz="2400" i="1"/>
              <a:t> username@imeISP.domen</a:t>
            </a:r>
            <a:r>
              <a:rPr lang="en-GB" sz="2400"/>
              <a:t>) и резервише се простор за е-пошту (</a:t>
            </a:r>
            <a:r>
              <a:rPr lang="en-GB" sz="2400" i="1"/>
              <a:t>mailbox</a:t>
            </a:r>
            <a:r>
              <a:rPr lang="en-GB" sz="2400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DAC7-E783-40EC-929C-C3938A199744}" type="slidenum">
              <a:rPr lang="en-US"/>
              <a:pPr/>
              <a:t>34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/>
              <a:t>Електронска трговина (</a:t>
            </a:r>
            <a:r>
              <a:rPr lang="en-GB" sz="3400" i="1"/>
              <a:t>e-commerce</a:t>
            </a:r>
            <a:r>
              <a:rPr lang="en-GB" sz="3400"/>
              <a:t>)</a:t>
            </a:r>
            <a:endParaRPr lang="sr-Latn-CS" sz="3400"/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en-GB" sz="2800"/>
              <a:t>роцес размене пословних информација, управљања пословањем и вођења пословних трансакција употребом телекомуникационе мреже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en-GB" sz="2800"/>
              <a:t>Појава Интернета и развој </a:t>
            </a:r>
            <a:r>
              <a:rPr lang="en-GB" sz="2800" i="1"/>
              <a:t>Веб</a:t>
            </a:r>
            <a:r>
              <a:rPr lang="en-GB" sz="2800"/>
              <a:t> сервиса је увела могућност куповине и продаје добара путем Интернета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у</a:t>
            </a:r>
            <a:r>
              <a:rPr lang="en-GB" sz="2400"/>
              <a:t> свету електронска трговина има значајно место у укупној трговини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/>
              <a:t>многе виртуелне продавнице на Интернету, које се могу „посетити” путем мреже, погледати њихова понуда, цене и услови плаћања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5FFE-F000-4AA5-AD41-656426680937}" type="slidenum">
              <a:rPr lang="en-US"/>
              <a:pPr/>
              <a:t>35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Предности и недостаци електронске трговине</a:t>
            </a:r>
            <a:r>
              <a:rPr lang="en-GB" sz="3600"/>
              <a:t> </a:t>
            </a:r>
            <a:endParaRPr lang="sr-Latn-CS" sz="360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000"/>
              <a:t>Обзиром на велики број виртуелних продавница, купцу је веома једноставно да упореди понуду са конкуренцијом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Приступ овим сервисима је омогућен 24 часа дневно, без обзира на њихов географски положај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Поручивање робе или услуге и само плаћање се обавља електронским путем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en-GB" sz="2000"/>
              <a:t>Плаћање је тренутно, ел</a:t>
            </a:r>
            <a:r>
              <a:rPr lang="sr-Cyrl-CS" sz="2000"/>
              <a:t>е</a:t>
            </a:r>
            <a:r>
              <a:rPr lang="en-GB" sz="2000"/>
              <a:t>ктронским преносом новца са банковног рачуна купца на рачун продавца</a:t>
            </a:r>
          </a:p>
          <a:p>
            <a:pPr>
              <a:lnSpc>
                <a:spcPct val="95000"/>
              </a:lnSpc>
            </a:pPr>
            <a:r>
              <a:rPr lang="en-GB" sz="2000"/>
              <a:t>Поред наведених предности, куповина из виртуелних продавница има и своје мане</a:t>
            </a:r>
            <a:r>
              <a:rPr lang="sr-Cyrl-CS" sz="2000"/>
              <a:t>:</a:t>
            </a:r>
          </a:p>
          <a:p>
            <a:pPr lvl="1">
              <a:lnSpc>
                <a:spcPct val="95000"/>
              </a:lnSpc>
            </a:pPr>
            <a:r>
              <a:rPr lang="sr-Cyrl-CS" sz="1800"/>
              <a:t>п</a:t>
            </a:r>
            <a:r>
              <a:rPr lang="en-GB" sz="1800"/>
              <a:t>оручена роба или услуга се плаћа унапред, пре него што она заиста буде доступна купцу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Cyrl-CS" sz="1800"/>
              <a:t>к</a:t>
            </a:r>
            <a:r>
              <a:rPr lang="en-GB" sz="1800"/>
              <a:t>упац није у могућности да се увери у квалитет плаћене  робе или услуге приликом куповине, </a:t>
            </a:r>
            <a:endParaRPr lang="sr-Cyrl-CS" sz="1800"/>
          </a:p>
          <a:p>
            <a:pPr lvl="1">
              <a:lnSpc>
                <a:spcPct val="95000"/>
              </a:lnSpc>
            </a:pPr>
            <a:r>
              <a:rPr lang="sr-Cyrl-CS" sz="1800"/>
              <a:t>с</a:t>
            </a:r>
            <a:r>
              <a:rPr lang="en-GB" sz="1800"/>
              <a:t>ам начин плаћања подразумева давање личних података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3A968-8D5D-4429-997D-CA396BB541DF}" type="slidenum">
              <a:rPr lang="en-US"/>
              <a:pPr/>
              <a:t>36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Ергономија</a:t>
            </a:r>
            <a:endParaRPr lang="sr-Latn-CS"/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Избор ергономски дизајниране опреме</a:t>
            </a:r>
            <a:endParaRPr lang="sr-Cyrl-CS"/>
          </a:p>
          <a:p>
            <a:r>
              <a:rPr lang="en-GB"/>
              <a:t>Уређење радног места</a:t>
            </a:r>
            <a:endParaRPr lang="sr-Cyrl-CS"/>
          </a:p>
          <a:p>
            <a:r>
              <a:rPr lang="en-GB"/>
              <a:t>Прилагодљивост</a:t>
            </a:r>
            <a:endParaRPr lang="sr-Cyrl-CS"/>
          </a:p>
          <a:p>
            <a:r>
              <a:rPr lang="en-GB"/>
              <a:t>Одмарање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5C5A9-E3DF-486D-860E-63534F8944EC}" type="slidenum">
              <a:rPr lang="en-US"/>
              <a:pPr/>
              <a:t>37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Здравствени проблеми</a:t>
            </a:r>
            <a:endParaRPr lang="sr-Latn-CS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Као последица дуготрајног куцања може да дође до упале зглобова на рукама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Исти ефекат се јавља и код особа чији је посао везан за интензиван рад са мишем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800"/>
              <a:t>Дуготрајно гледање у екран монитора, због интензивног осветљења и треперења слике 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може да изазове оштећења вида, али и нека озбиљна обољењ</a:t>
            </a:r>
            <a:r>
              <a:rPr lang="sr-Cyrl-CS" sz="2400"/>
              <a:t>а</a:t>
            </a:r>
          </a:p>
          <a:p>
            <a:pPr>
              <a:lnSpc>
                <a:spcPct val="80000"/>
              </a:lnSpc>
            </a:pPr>
            <a:r>
              <a:rPr lang="en-GB" sz="2800"/>
              <a:t>Како употреба рачунара подразумева седећи положај корисника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сам начин седења битно утиче на проблеме са кичмом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ED1-CA24-4CFB-B692-A11273D3A7EF}" type="slidenum">
              <a:rPr lang="en-US"/>
              <a:pPr/>
              <a:t>38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Мере сигурности</a:t>
            </a:r>
            <a:endParaRPr lang="sr-Latn-CS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Посебна пажња треба да се обрати на квалитет и стање спојних каблова за напајање монитора, кућишта рачунара, штампача и других периферијских јединица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Ч</a:t>
            </a:r>
            <a:r>
              <a:rPr lang="en-GB" sz="2800"/>
              <a:t>еста појава </a:t>
            </a:r>
            <a:r>
              <a:rPr lang="sr-Cyrl-CS" sz="2800"/>
              <a:t>је </a:t>
            </a:r>
            <a:r>
              <a:rPr lang="en-GB" sz="2800"/>
              <a:t>да се електрично напајање доводи у близину рачунара путем продужних каблова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з</a:t>
            </a:r>
            <a:r>
              <a:rPr lang="en-GB" sz="2400"/>
              <a:t>бог тога је потребно да се продужни кабл изабере у складу са електричном снагом која је потребна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у</a:t>
            </a:r>
            <a:r>
              <a:rPr lang="en-GB" sz="2400"/>
              <a:t> случају неодговарајућег избора доћи ће до претераног загревања кабла што у неким случајевима може да изазове пожар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1217A-2B75-409C-8F46-B3B2E5F10503}" type="slidenum">
              <a:rPr lang="en-US"/>
              <a:pPr/>
              <a:t>39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Заштита околине</a:t>
            </a:r>
            <a:endParaRPr lang="sr-Latn-CS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В</a:t>
            </a:r>
            <a:r>
              <a:rPr lang="en-GB" sz="2800"/>
              <a:t>елика потрошња енергената има велики утицај на укупне климатске промене</a:t>
            </a:r>
          </a:p>
          <a:p>
            <a:pPr>
              <a:lnSpc>
                <a:spcPct val="80000"/>
              </a:lnSpc>
            </a:pPr>
            <a:r>
              <a:rPr lang="en-GB" sz="2800"/>
              <a:t>Рачунар </a:t>
            </a:r>
            <a:r>
              <a:rPr lang="sr-Cyrl-CS" sz="2800"/>
              <a:t>спада</a:t>
            </a:r>
            <a:r>
              <a:rPr lang="en-GB" sz="2800"/>
              <a:t> у групу великих потрошача електричне енергије</a:t>
            </a:r>
            <a:endParaRPr lang="sr-Cyrl-CS" sz="2800"/>
          </a:p>
          <a:p>
            <a:pPr lvl="1">
              <a:lnSpc>
                <a:spcPct val="80000"/>
              </a:lnSpc>
            </a:pPr>
            <a:r>
              <a:rPr lang="en-GB" sz="2400"/>
              <a:t>треба водити рачуна о потрошњи електричне енергије и могућности рада у тзв. штедљивом моду </a:t>
            </a:r>
            <a:r>
              <a:rPr lang="en-GB" sz="2400" i="1"/>
              <a:t>sleep mode</a:t>
            </a:r>
            <a:r>
              <a:rPr lang="en-GB" sz="2400"/>
              <a:t>)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400"/>
              <a:t>о</a:t>
            </a:r>
            <a:r>
              <a:rPr lang="en-GB" sz="2400"/>
              <a:t>во се посебно односи на монитор, хард диск и штампач</a:t>
            </a:r>
          </a:p>
          <a:p>
            <a:pPr>
              <a:lnSpc>
                <a:spcPct val="80000"/>
              </a:lnSpc>
            </a:pPr>
            <a:r>
              <a:rPr lang="en-GB" sz="2800"/>
              <a:t>Потрошња папира у рачунарском пословању, без обзира на предвиђање стручњака, је сваким даном све већа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E791-8713-42E0-8A69-B622CA9FC54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Апликативни софтвер служи кориснику за обављање једног или више конкретних задатака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то</a:t>
            </a:r>
            <a:r>
              <a:rPr lang="en-GB" sz="2000"/>
              <a:t> су програми за обраду текста, табеларне прорачуне, вођење рачуноводствених послова и рачунар</a:t>
            </a:r>
            <a:r>
              <a:rPr lang="sr-Cyrl-CS" sz="2000"/>
              <a:t>с</a:t>
            </a:r>
            <a:r>
              <a:rPr lang="en-GB" sz="2000"/>
              <a:t>ке игрице</a:t>
            </a:r>
          </a:p>
          <a:p>
            <a:pPr>
              <a:lnSpc>
                <a:spcPct val="90000"/>
              </a:lnSpc>
            </a:pPr>
            <a:r>
              <a:rPr lang="en-GB" sz="2400"/>
              <a:t>Већина пр</a:t>
            </a:r>
            <a:r>
              <a:rPr lang="sr-Cyrl-CS" sz="2400"/>
              <a:t>о</a:t>
            </a:r>
            <a:r>
              <a:rPr lang="en-GB" sz="2400"/>
              <a:t>извођача софтвера непрекидно ради на унапређењу својих производа отклањањем уочених грешака или проширивањем постојећих могућности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н</a:t>
            </a:r>
            <a:r>
              <a:rPr lang="en-GB" sz="2000"/>
              <a:t>а пример,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.1</a:t>
            </a:r>
            <a:r>
              <a:rPr lang="en-GB" sz="2000"/>
              <a:t> се незнатно разликује од претходне верзије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.0</a:t>
            </a:r>
            <a:r>
              <a:rPr lang="sr-Cyrl-CS" sz="2000" i="1"/>
              <a:t>,</a:t>
            </a:r>
            <a:r>
              <a:rPr lang="sr-Cyrl-CS" sz="2000"/>
              <a:t> </a:t>
            </a:r>
            <a:r>
              <a:rPr lang="en-GB" sz="2000"/>
              <a:t>али се </a:t>
            </a:r>
            <a:r>
              <a:rPr lang="en-GB" sz="2000" i="1"/>
              <a:t>Adobe Acrobat </a:t>
            </a:r>
            <a:r>
              <a:rPr lang="sr-Cyrl-CS" sz="2000" i="1"/>
              <a:t>9</a:t>
            </a:r>
            <a:r>
              <a:rPr lang="en-GB" sz="2000" i="1"/>
              <a:t>.0</a:t>
            </a:r>
            <a:r>
              <a:rPr lang="en-GB" sz="2000"/>
              <a:t> битно разликује у односу на верзију</a:t>
            </a:r>
            <a:r>
              <a:rPr lang="sr-Cyrl-CS" sz="2000"/>
              <a:t> 8</a:t>
            </a:r>
            <a:r>
              <a:rPr lang="en-GB" sz="2000" i="1"/>
              <a:t>.</a:t>
            </a:r>
            <a:r>
              <a:rPr lang="sr-Cyrl-CS" sz="2000" i="1"/>
              <a:t>1</a:t>
            </a:r>
            <a:r>
              <a:rPr lang="en-GB" sz="2000"/>
              <a:t>. 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en-GB" sz="2400"/>
              <a:t>Пет последњих верзиј</a:t>
            </a:r>
            <a:r>
              <a:rPr lang="sr-Cyrl-CS" sz="2400"/>
              <a:t>а </a:t>
            </a:r>
            <a:r>
              <a:rPr lang="en-GB" sz="2400" i="1"/>
              <a:t>Windows </a:t>
            </a:r>
            <a:r>
              <a:rPr lang="en-GB" sz="2400"/>
              <a:t>оперативних система има ознаке</a:t>
            </a:r>
            <a:r>
              <a:rPr lang="sr-Cyrl-CS" sz="2400"/>
              <a:t>:</a:t>
            </a:r>
            <a:r>
              <a:rPr lang="en-GB" sz="2400"/>
              <a:t> </a:t>
            </a:r>
            <a:r>
              <a:rPr lang="en-GB" sz="2400" i="1"/>
              <a:t>Windows </a:t>
            </a:r>
            <a:r>
              <a:rPr lang="en-GB" sz="2400"/>
              <a:t>98, </a:t>
            </a:r>
            <a:r>
              <a:rPr lang="en-GB" sz="2400" i="1"/>
              <a:t>Windows ME</a:t>
            </a:r>
            <a:r>
              <a:rPr lang="sr-Cyrl-CS" sz="2400" i="1"/>
              <a:t>,</a:t>
            </a:r>
            <a:r>
              <a:rPr lang="sr-Cyrl-CS" sz="2400"/>
              <a:t> </a:t>
            </a:r>
            <a:r>
              <a:rPr lang="en-GB" sz="2400" i="1"/>
              <a:t>Windows XP</a:t>
            </a:r>
            <a:r>
              <a:rPr lang="sr-Cyrl-CS" sz="2400"/>
              <a:t>, </a:t>
            </a:r>
            <a:r>
              <a:rPr lang="en-GB" sz="2400" i="1"/>
              <a:t>Windows </a:t>
            </a:r>
            <a:r>
              <a:rPr lang="sr-Cyrl-CS" sz="2400" i="1"/>
              <a:t>Виста</a:t>
            </a:r>
            <a:r>
              <a:rPr lang="sr-Cyrl-CS" sz="2400"/>
              <a:t> и </a:t>
            </a:r>
            <a:r>
              <a:rPr lang="en-GB" sz="2400" i="1"/>
              <a:t>Windows</a:t>
            </a:r>
            <a:r>
              <a:rPr lang="sr-Cyrl-CS" sz="2400" i="1"/>
              <a:t> 7</a:t>
            </a:r>
            <a:endParaRPr lang="sr-Latn-CS" sz="2400" i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63CC-B712-436C-B174-0AF1F1A15E9E}" type="slidenum">
              <a:rPr lang="en-US"/>
              <a:pPr/>
              <a:t>40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Безбедност информација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В</a:t>
            </a:r>
            <a:r>
              <a:rPr lang="en-GB" sz="2400"/>
              <a:t>ируси, крађа рачунарске опреме, софтверска пиратерија, неовлашћени приступ информацијама и онемогућавање овлашћеног приступа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неке од радњи које загорчавају живот многима у рачунарској области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en-GB" sz="2400"/>
              <a:t>во је утицало да се развију многе мере и поступци за заштиту рачунара, опреме и података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Сложене процедуре приступа, програми за заштиту од вируса, закони о интелектуалној својини и друге мере сигурности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уколико се примењују непримерено, могу битно да утичу на квалитет обављања посла и да постану претња приватности појединца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D5EED-5558-4174-8FA4-3097FCEA54AA}" type="slidenum">
              <a:rPr lang="en-US"/>
              <a:pPr/>
              <a:t>41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Општи појмови и мере заштите</a:t>
            </a:r>
            <a:endParaRPr lang="sr-Latn-CS"/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Тајност подразумева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скуп мера и поступака којим се постиже да део рачунарског система, укључ</a:t>
            </a:r>
            <a:r>
              <a:rPr lang="sr-Cyrl-CS" sz="2400"/>
              <a:t>ујући </a:t>
            </a:r>
            <a:r>
              <a:rPr lang="en-GB" sz="2400"/>
              <a:t>и податке, буде доступан само унапред одређеном кругу корисника</a:t>
            </a:r>
            <a:r>
              <a:rPr lang="sr-Latn-CS" sz="2400"/>
              <a:t>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800"/>
              <a:t>Принцип непроменљивости захтева да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делове рачунарског система могу мењати само овлашћена лица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800"/>
              <a:t>Доступност подразумева да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/>
              <a:t>овлашћени корисници рачунарског система увек имају приступ оном делу рачунарског си</a:t>
            </a:r>
            <a:r>
              <a:rPr lang="sr-Cyrl-CS" sz="2400"/>
              <a:t>с</a:t>
            </a:r>
            <a:r>
              <a:rPr lang="en-GB" sz="2400"/>
              <a:t>тема и података за који имају право приступа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BB50-9B23-4D19-B9AC-5B59FE08E324}" type="slidenum">
              <a:rPr lang="en-US"/>
              <a:pPr/>
              <a:t>42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Проблеми приватности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Доступност података појединцу или групи људу се одређује правима приступа (</a:t>
            </a:r>
            <a:r>
              <a:rPr lang="en-GB" sz="2400" i="1"/>
              <a:t>access rights</a:t>
            </a:r>
            <a:r>
              <a:rPr lang="en-GB" sz="2400"/>
              <a:t>)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Лозинка (</a:t>
            </a:r>
            <a:r>
              <a:rPr lang="en-GB" sz="2400" i="1"/>
              <a:t>password</a:t>
            </a:r>
            <a:r>
              <a:rPr lang="en-GB" sz="2400"/>
              <a:t>) је низ бројева, слова и специјалних знакова, а служи за потврду идентитета</a:t>
            </a:r>
            <a:r>
              <a:rPr lang="sr-Cyrl-CS" sz="2400"/>
              <a:t>:</a:t>
            </a:r>
            <a:endParaRPr lang="sr-Latn-CS" sz="2400"/>
          </a:p>
          <a:p>
            <a:pPr lvl="1">
              <a:lnSpc>
                <a:spcPct val="80000"/>
              </a:lnSpc>
            </a:pPr>
            <a:r>
              <a:rPr lang="en-GB" sz="2000"/>
              <a:t>Лозинка треба да се састоји из бројева и слова и специјалних карактера. 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Треба комбиновати мала и велика слова.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Пожељно је да лозинка буде низ симбола без посебног значења.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Лозинка не треба да садржи име корисника, чланова његове породице или кућних љубимаца.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Лозинка не треба да садржи датуме рођења корисника или њему блиских људи као ни неке друге карактеристичне датуме.  </a:t>
            </a:r>
          </a:p>
          <a:p>
            <a:pPr lvl="1">
              <a:lnSpc>
                <a:spcPct val="80000"/>
              </a:lnSpc>
            </a:pPr>
            <a:r>
              <a:rPr lang="en-GB" sz="2000"/>
              <a:t>Лозинку не треба записивати на местима која су другима доступна.</a:t>
            </a:r>
            <a:endParaRPr lang="sr-Latn-CS" sz="2000"/>
          </a:p>
          <a:p>
            <a:pPr>
              <a:lnSpc>
                <a:spcPct val="80000"/>
              </a:lnSpc>
            </a:pP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629E3-F720-456A-A607-089B4230375A}" type="slidenum">
              <a:rPr lang="en-US"/>
              <a:pPr/>
              <a:t>43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Прављења резервних копија података (</a:t>
            </a:r>
            <a:r>
              <a:rPr lang="en-GB" sz="3600" i="1"/>
              <a:t>backup</a:t>
            </a:r>
            <a:r>
              <a:rPr lang="en-GB" sz="3600"/>
              <a:t>)</a:t>
            </a:r>
            <a:endParaRPr lang="sr-Latn-CS" sz="36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Намерне или случајне грешке, прекид електричног напајања у току рада рачунара, квар рачунара, пожар, поплава и грмљавина</a:t>
            </a:r>
            <a:endParaRPr lang="sr-Cyrl-CS" sz="2800"/>
          </a:p>
          <a:p>
            <a:pPr lvl="1"/>
            <a:r>
              <a:rPr lang="en-GB" sz="2400"/>
              <a:t>неки од разлога који могу да доведу до губитка података. </a:t>
            </a:r>
          </a:p>
          <a:p>
            <a:r>
              <a:rPr lang="en-GB" sz="2800"/>
              <a:t>Резервне копије података се најчешће праве у правилним временским  интервалима</a:t>
            </a:r>
            <a:endParaRPr lang="sr-Cyrl-CS" sz="2800"/>
          </a:p>
          <a:p>
            <a:r>
              <a:rPr lang="en-GB" sz="2800"/>
              <a:t>Међутим, код осетљивих података, као што су банкарски, праве се дневне, недељне, месечне и годишње копије података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2C468-ECD2-4363-BD58-191C32F1E36E}" type="slidenum">
              <a:rPr lang="en-US"/>
              <a:pPr/>
              <a:t>44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Последице крађе преносних рачунара</a:t>
            </a:r>
            <a:endParaRPr lang="sr-Latn-CS" sz="36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Приликом крађе преносних рачунара, бивши власник се суочава са више проблема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en-GB" sz="2000"/>
              <a:t>губитак материјалног добра што не мора да буде занемарљиво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en-GB" sz="2000"/>
              <a:t>губитак података и програма који су се налазили на рачунару</a:t>
            </a:r>
            <a:endParaRPr lang="sr-Cyrl-CS" sz="2000"/>
          </a:p>
          <a:p>
            <a:pPr lvl="1">
              <a:lnSpc>
                <a:spcPct val="80000"/>
              </a:lnSpc>
            </a:pPr>
            <a:r>
              <a:rPr lang="en-GB" sz="2000"/>
              <a:t>могућност злоупотребе личних и пословних података</a:t>
            </a:r>
          </a:p>
          <a:p>
            <a:pPr>
              <a:lnSpc>
                <a:spcPct val="80000"/>
              </a:lnSpc>
            </a:pPr>
            <a:r>
              <a:rPr lang="en-GB" sz="2400"/>
              <a:t>Периодично треба правити резервне копије свих важних података и чувати их одвојено од преносних рачунара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Треба активирати могућности оперативног система које захтевају унос корисничког имена и лозинке пре активирања рачунара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Као додатна мера сигурности могу се користити програми и додатни хардвер који све податке записане на диску чува у шифрованом облику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DB91-A973-4563-84AA-E6A519571CE6}" type="slidenum">
              <a:rPr lang="en-US"/>
              <a:pPr/>
              <a:t>45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Рачунарски вируси</a:t>
            </a:r>
            <a:endParaRPr lang="sr-Latn-CS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/>
              <a:t>Биолошки вируси немају моћ самосталног размножавања</a:t>
            </a:r>
            <a:endParaRPr lang="sr-Cyrl-CS" sz="2000"/>
          </a:p>
          <a:p>
            <a:pPr lvl="1"/>
            <a:r>
              <a:rPr lang="en-GB" sz="1800"/>
              <a:t>могу да нападну ћелију другог организма, да искористе и репродуктивни апарат сваке ћелије домаћина и на да се на тај начин умноже</a:t>
            </a:r>
            <a:endParaRPr lang="sr-Cyrl-CS" sz="1800"/>
          </a:p>
          <a:p>
            <a:pPr lvl="1"/>
            <a:r>
              <a:rPr lang="sr-Cyrl-CS" sz="1800"/>
              <a:t>н</a:t>
            </a:r>
            <a:r>
              <a:rPr lang="en-GB" sz="1800"/>
              <a:t>ови вируси напуштају домаћина, траже другу жртву и понављају поступак</a:t>
            </a:r>
            <a:endParaRPr lang="sr-Cyrl-CS" sz="1800"/>
          </a:p>
          <a:p>
            <a:r>
              <a:rPr lang="sr-Cyrl-CS" sz="2000"/>
              <a:t>С</a:t>
            </a:r>
            <a:r>
              <a:rPr lang="en-GB" sz="2000"/>
              <a:t>офтверски вируси функционишу на исти начин </a:t>
            </a:r>
            <a:endParaRPr lang="sr-Cyrl-CS" sz="2000"/>
          </a:p>
          <a:p>
            <a:pPr lvl="1"/>
            <a:r>
              <a:rPr lang="sr-Cyrl-CS" sz="1800"/>
              <a:t>о</a:t>
            </a:r>
            <a:r>
              <a:rPr lang="en-GB" sz="1800"/>
              <a:t>ни се шире од програма до програма, од диска до диска и користе сваки „заражени” програм или диск за своје размножавање</a:t>
            </a:r>
          </a:p>
          <a:p>
            <a:r>
              <a:rPr lang="en-GB" sz="2000"/>
              <a:t>Основна особина вируса је да он није самосталан</a:t>
            </a:r>
            <a:endParaRPr lang="sr-Cyrl-CS" sz="2000"/>
          </a:p>
          <a:p>
            <a:r>
              <a:rPr lang="en-GB" sz="2000"/>
              <a:t>Процес ширења вируса започиње покретањем зараженог програма</a:t>
            </a:r>
            <a:endParaRPr lang="sr-Cyrl-CS" sz="2000"/>
          </a:p>
          <a:p>
            <a:pPr lvl="1"/>
            <a:r>
              <a:rPr lang="en-GB" sz="1800"/>
              <a:t>Вирус не може самостално да се шири, њега преносе корисници разменом заражених  фајлова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D2FDA-827B-478B-8DFC-D11A0F870350}" type="slidenum">
              <a:rPr lang="en-US"/>
              <a:pPr/>
              <a:t>46</a:t>
            </a:fld>
            <a:endParaRPr lang="en-US"/>
          </a:p>
        </p:txBody>
      </p:sp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Животни циклус рачунарског вируса</a:t>
            </a:r>
            <a:endParaRPr lang="sr-Latn-CS" sz="3600"/>
          </a:p>
        </p:txBody>
      </p:sp>
      <p:grpSp>
        <p:nvGrpSpPr>
          <p:cNvPr id="898051" name="Group 3"/>
          <p:cNvGrpSpPr>
            <a:grpSpLocks noChangeAspect="1"/>
          </p:cNvGrpSpPr>
          <p:nvPr/>
        </p:nvGrpSpPr>
        <p:grpSpPr bwMode="auto">
          <a:xfrm>
            <a:off x="182563" y="1855788"/>
            <a:ext cx="8604250" cy="4002087"/>
            <a:chOff x="1436" y="3781"/>
            <a:chExt cx="9036" cy="4201"/>
          </a:xfrm>
        </p:grpSpPr>
        <p:sp>
          <p:nvSpPr>
            <p:cNvPr id="898052" name="Text Box 4"/>
            <p:cNvSpPr txBox="1">
              <a:spLocks noChangeAspect="1" noChangeArrowheads="1"/>
            </p:cNvSpPr>
            <p:nvPr/>
          </p:nvSpPr>
          <p:spPr bwMode="auto">
            <a:xfrm>
              <a:off x="1436" y="7129"/>
              <a:ext cx="1489" cy="439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Креирање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Virus je kreiran</a:t>
              </a:r>
              <a:endParaRPr lang="sr-Latn-CS"/>
            </a:p>
          </p:txBody>
        </p:sp>
        <p:sp>
          <p:nvSpPr>
            <p:cNvPr id="898053" name="Text Box 5"/>
            <p:cNvSpPr txBox="1">
              <a:spLocks noChangeAspect="1" noChangeArrowheads="1"/>
            </p:cNvSpPr>
            <p:nvPr/>
          </p:nvSpPr>
          <p:spPr bwMode="auto">
            <a:xfrm>
              <a:off x="2765" y="5703"/>
              <a:ext cx="1489" cy="647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Репликација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се копира са ПЦ-ја на ПЦ</a:t>
              </a:r>
              <a:endParaRPr lang="sr-Latn-CS"/>
            </a:p>
          </p:txBody>
        </p:sp>
        <p:sp>
          <p:nvSpPr>
            <p:cNvPr id="898054" name="Text Box 6"/>
            <p:cNvSpPr txBox="1">
              <a:spLocks noChangeAspect="1" noChangeArrowheads="1"/>
            </p:cNvSpPr>
            <p:nvPr/>
          </p:nvSpPr>
          <p:spPr bwMode="auto">
            <a:xfrm>
              <a:off x="4315" y="4373"/>
              <a:ext cx="1879" cy="883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Активирање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се активира и испоручује деструктивни садржај</a:t>
              </a:r>
              <a:endParaRPr lang="sr-Latn-CS"/>
            </a:p>
          </p:txBody>
        </p:sp>
        <p:sp>
          <p:nvSpPr>
            <p:cNvPr id="898055" name="Text Box 7"/>
            <p:cNvSpPr txBox="1">
              <a:spLocks noChangeAspect="1" noChangeArrowheads="1"/>
            </p:cNvSpPr>
            <p:nvPr/>
          </p:nvSpPr>
          <p:spPr bwMode="auto">
            <a:xfrm>
              <a:off x="6361" y="4352"/>
              <a:ext cx="1727" cy="875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Откривање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Вирус је детектован и документован</a:t>
              </a:r>
              <a:endParaRPr lang="sr-Latn-CS"/>
            </a:p>
          </p:txBody>
        </p:sp>
        <p:sp>
          <p:nvSpPr>
            <p:cNvPr id="898056" name="Text Box 8"/>
            <p:cNvSpPr txBox="1">
              <a:spLocks noChangeAspect="1" noChangeArrowheads="1"/>
            </p:cNvSpPr>
            <p:nvPr/>
          </p:nvSpPr>
          <p:spPr bwMode="auto">
            <a:xfrm>
              <a:off x="7145" y="5703"/>
              <a:ext cx="2720" cy="872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Асимилација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АВ програми се модификују и укључују заштиту од новог вируса</a:t>
              </a:r>
              <a:endParaRPr lang="sr-Latn-CS"/>
            </a:p>
          </p:txBody>
        </p:sp>
        <p:sp>
          <p:nvSpPr>
            <p:cNvPr id="898057" name="Text Box 9"/>
            <p:cNvSpPr txBox="1">
              <a:spLocks noChangeAspect="1" noChangeArrowheads="1"/>
            </p:cNvSpPr>
            <p:nvPr/>
          </p:nvSpPr>
          <p:spPr bwMode="auto">
            <a:xfrm>
              <a:off x="8665" y="6916"/>
              <a:ext cx="1807" cy="1066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0" tIns="0" rIns="0" bIns="0">
              <a:flatTx/>
            </a:bodyPr>
            <a:lstStyle/>
            <a:p>
              <a:pPr algn="ctr"/>
              <a:r>
                <a:rPr lang="hr-HR" sz="900" b="1">
                  <a:latin typeface="Times New Roman" pitchFamily="18" charset="0"/>
                </a:rPr>
                <a:t>Елиминација</a:t>
              </a:r>
            </a:p>
            <a:p>
              <a:pPr algn="ctr"/>
              <a:r>
                <a:rPr lang="hr-HR" sz="900">
                  <a:latin typeface="Times New Roman" pitchFamily="18" charset="0"/>
                </a:rPr>
                <a:t>Употребом АВ програма елиминише се претња вируса</a:t>
              </a:r>
              <a:endParaRPr lang="sr-Latn-CS"/>
            </a:p>
          </p:txBody>
        </p:sp>
        <p:sp>
          <p:nvSpPr>
            <p:cNvPr id="898058" name="Freeform 10"/>
            <p:cNvSpPr>
              <a:spLocks noChangeAspect="1"/>
            </p:cNvSpPr>
            <p:nvPr/>
          </p:nvSpPr>
          <p:spPr bwMode="auto">
            <a:xfrm>
              <a:off x="1893" y="5983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59" name="Freeform 11"/>
            <p:cNvSpPr>
              <a:spLocks noChangeAspect="1"/>
            </p:cNvSpPr>
            <p:nvPr/>
          </p:nvSpPr>
          <p:spPr bwMode="auto">
            <a:xfrm>
              <a:off x="3402" y="4503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0" name="Freeform 12"/>
            <p:cNvSpPr>
              <a:spLocks noChangeAspect="1"/>
            </p:cNvSpPr>
            <p:nvPr/>
          </p:nvSpPr>
          <p:spPr bwMode="auto">
            <a:xfrm>
              <a:off x="5179" y="3781"/>
              <a:ext cx="2175" cy="506"/>
            </a:xfrm>
            <a:custGeom>
              <a:avLst/>
              <a:gdLst/>
              <a:ahLst/>
              <a:cxnLst>
                <a:cxn ang="0">
                  <a:pos x="0" y="417"/>
                </a:cxn>
                <a:cxn ang="0">
                  <a:pos x="268" y="119"/>
                </a:cxn>
                <a:cxn ang="0">
                  <a:pos x="1122" y="10"/>
                </a:cxn>
                <a:cxn ang="0">
                  <a:pos x="1857" y="179"/>
                </a:cxn>
                <a:cxn ang="0">
                  <a:pos x="2175" y="506"/>
                </a:cxn>
              </a:cxnLst>
              <a:rect l="0" t="0" r="r" b="b"/>
              <a:pathLst>
                <a:path w="2175" h="506">
                  <a:moveTo>
                    <a:pt x="0" y="417"/>
                  </a:moveTo>
                  <a:cubicBezTo>
                    <a:pt x="45" y="367"/>
                    <a:pt x="81" y="187"/>
                    <a:pt x="268" y="119"/>
                  </a:cubicBezTo>
                  <a:cubicBezTo>
                    <a:pt x="455" y="51"/>
                    <a:pt x="857" y="0"/>
                    <a:pt x="1122" y="10"/>
                  </a:cubicBezTo>
                  <a:cubicBezTo>
                    <a:pt x="1365" y="50"/>
                    <a:pt x="1682" y="96"/>
                    <a:pt x="1857" y="179"/>
                  </a:cubicBezTo>
                  <a:cubicBezTo>
                    <a:pt x="2032" y="262"/>
                    <a:pt x="2109" y="438"/>
                    <a:pt x="2175" y="506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1" name="Freeform 13"/>
            <p:cNvSpPr>
              <a:spLocks noChangeAspect="1"/>
            </p:cNvSpPr>
            <p:nvPr/>
          </p:nvSpPr>
          <p:spPr bwMode="auto">
            <a:xfrm rot="5998471">
              <a:off x="8169" y="4592"/>
              <a:ext cx="882" cy="1065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8062" name="Freeform 14"/>
            <p:cNvSpPr>
              <a:spLocks noChangeAspect="1"/>
            </p:cNvSpPr>
            <p:nvPr/>
          </p:nvSpPr>
          <p:spPr bwMode="auto">
            <a:xfrm rot="5998471">
              <a:off x="9730" y="6188"/>
              <a:ext cx="702" cy="389"/>
            </a:xfrm>
            <a:custGeom>
              <a:avLst/>
              <a:gdLst/>
              <a:ahLst/>
              <a:cxnLst>
                <a:cxn ang="0">
                  <a:pos x="29" y="1065"/>
                </a:cxn>
                <a:cxn ang="0">
                  <a:pos x="188" y="360"/>
                </a:cxn>
                <a:cxn ang="0">
                  <a:pos x="882" y="0"/>
                </a:cxn>
              </a:cxnLst>
              <a:rect l="0" t="0" r="r" b="b"/>
              <a:pathLst>
                <a:path w="882" h="1065">
                  <a:moveTo>
                    <a:pt x="29" y="1065"/>
                  </a:moveTo>
                  <a:cubicBezTo>
                    <a:pt x="55" y="948"/>
                    <a:pt x="0" y="598"/>
                    <a:pt x="188" y="360"/>
                  </a:cubicBezTo>
                  <a:cubicBezTo>
                    <a:pt x="376" y="122"/>
                    <a:pt x="738" y="75"/>
                    <a:pt x="882" y="0"/>
                  </a:cubicBezTo>
                </a:path>
              </a:pathLst>
            </a:custGeom>
            <a:noFill/>
            <a:ln w="19050" cmpd="sng">
              <a:solidFill>
                <a:srgbClr val="00008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E555-363A-4DEC-94ED-59DEF354F21C}" type="slidenum">
              <a:rPr lang="en-US"/>
              <a:pPr/>
              <a:t>47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Антивирусни програми </a:t>
            </a:r>
            <a:endParaRPr lang="sr-Latn-CS"/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517650"/>
            <a:ext cx="8229600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А</a:t>
            </a:r>
            <a:r>
              <a:rPr lang="en-GB" sz="2400"/>
              <a:t>нализа свих програма на рачунару ради откривања присуства вируса, упозоравање корисника уколико их нађе, и уклањање вируса са заражених фајлова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Већина антивирусних програма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000"/>
              <a:t>непрекидно надгледа рад система и извештава корисника о сумљивим активностима које би могле да буду последица заразе</a:t>
            </a:r>
          </a:p>
          <a:p>
            <a:pPr>
              <a:lnSpc>
                <a:spcPct val="90000"/>
              </a:lnSpc>
            </a:pPr>
            <a:r>
              <a:rPr lang="sr-Cyrl-CS" sz="2400"/>
              <a:t>Н</a:t>
            </a:r>
            <a:r>
              <a:rPr lang="en-GB" sz="2400"/>
              <a:t>еопходно </a:t>
            </a:r>
            <a:r>
              <a:rPr lang="sr-Cyrl-CS" sz="2400"/>
              <a:t>је </a:t>
            </a:r>
            <a:r>
              <a:rPr lang="en-GB" sz="2400"/>
              <a:t>стално </a:t>
            </a:r>
            <a:r>
              <a:rPr lang="sr-Cyrl-CS" sz="2400"/>
              <a:t>об</a:t>
            </a:r>
            <a:r>
              <a:rPr lang="en-GB" sz="2400"/>
              <a:t>нављање</a:t>
            </a:r>
            <a:r>
              <a:rPr lang="sr-Latn-CS" sz="2400"/>
              <a:t> </a:t>
            </a:r>
            <a:r>
              <a:rPr lang="en-GB" sz="2400"/>
              <a:t>података којим располажу антивирусни програми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Нови вируси се појављују сваки дан, по неким проценама четири нова вируса дневно</a:t>
            </a:r>
          </a:p>
          <a:p>
            <a:pPr>
              <a:lnSpc>
                <a:spcPct val="90000"/>
              </a:lnSpc>
            </a:pPr>
            <a:r>
              <a:rPr lang="en-GB" sz="2400"/>
              <a:t>Уклањање вируса или дезинфекција је поступак одстрањивања дела кoда из програма који је заражен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21B6E-F1D0-4BCB-8AE1-F45BE1BE3FD1}" type="slidenum">
              <a:rPr lang="en-US"/>
              <a:pPr/>
              <a:t>48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Превентива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антивирусни програм и његови подаци буду новијег датума</a:t>
            </a:r>
          </a:p>
          <a:p>
            <a:r>
              <a:rPr lang="en-GB"/>
              <a:t>да се обавезно покрене антивирусни преглед пре преузимања фајлова са Интернета или од других корисника</a:t>
            </a:r>
          </a:p>
          <a:p>
            <a:r>
              <a:rPr lang="en-GB"/>
              <a:t>да се не отварају прилози електронске поште (</a:t>
            </a:r>
            <a:r>
              <a:rPr lang="en-GB" i="1"/>
              <a:t>attachment</a:t>
            </a:r>
            <a:r>
              <a:rPr lang="en-GB"/>
              <a:t>) од непознатих пошиљаоца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CA85-03FD-4A14-A84C-314D8F02C831}" type="slidenum">
              <a:rPr lang="en-US"/>
              <a:pPr/>
              <a:t>49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Ауторска права и закон</a:t>
            </a:r>
            <a:endParaRPr lang="sr-Latn-CS"/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800"/>
              <a:t>Закони о ауторским правима (</a:t>
            </a:r>
            <a:r>
              <a:rPr lang="en-GB" sz="2800" i="1"/>
              <a:t>Copyright</a:t>
            </a:r>
            <a:r>
              <a:rPr lang="en-GB" sz="2800"/>
              <a:t>) су у претходном периоду били намењени за заштиту права аутора литерарних дела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en-GB" sz="2800"/>
              <a:t>Закони о патентима су намењени за заштиту права проналазача у области електронике и машинства  </a:t>
            </a:r>
          </a:p>
          <a:p>
            <a:pPr>
              <a:lnSpc>
                <a:spcPct val="85000"/>
              </a:lnSpc>
            </a:pPr>
            <a:r>
              <a:rPr lang="sr-Cyrl-CS" sz="2800"/>
              <a:t>З</a:t>
            </a:r>
            <a:r>
              <a:rPr lang="en-GB" sz="2800"/>
              <a:t>аштита права појединаца и предузећа из области софтвера сврстана у више категорија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Cyrl-CS" sz="2400"/>
              <a:t>н</a:t>
            </a:r>
            <a:r>
              <a:rPr lang="en-GB" sz="2400"/>
              <a:t>еки софтверски производи су заштићени ауторским правима, а други путем закона о интелектуалној својини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93357-CE12-47DD-8AA8-E20E3573BF3A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Оперативни систем је скуп рачунарских програма задужен за ефикасан рад рачунара и остваривање комуникације између корисника, програма и хардвера рачунара</a:t>
            </a:r>
          </a:p>
          <a:p>
            <a:pPr>
              <a:lnSpc>
                <a:spcPct val="90000"/>
              </a:lnSpc>
            </a:pPr>
            <a:r>
              <a:rPr lang="en-GB" sz="2400"/>
              <a:t>Један од најсложенијих задатака је комуникација са периферијама (монитором, штампачем, хард диском,...) која се обавља непрекидно у току рада рачунара, извршавањем одговарајућих програма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en-GB" sz="2400"/>
              <a:t>перативни систем је задужен за управљање редоследом извршавања истовремено покренутих програма (</a:t>
            </a:r>
            <a:r>
              <a:rPr lang="en-GB" sz="2400" i="1"/>
              <a:t>mulitasking</a:t>
            </a:r>
            <a:r>
              <a:rPr lang="en-GB" sz="2400"/>
              <a:t>)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Оперативни систем</a:t>
            </a:r>
            <a:r>
              <a:rPr lang="en-GB" sz="2400" i="1"/>
              <a:t> PC</a:t>
            </a:r>
            <a:r>
              <a:rPr lang="en-GB" sz="2400"/>
              <a:t> рачунара је записан на хард диску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90D2-42D5-44B0-AC24-EEC38209C332}" type="slidenum">
              <a:rPr lang="en-US"/>
              <a:pPr/>
              <a:t>50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Ауторска права</a:t>
            </a:r>
            <a:endParaRPr lang="sr-Latn-CS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1800"/>
              <a:t>Ауторско право произвођача софтвера (</a:t>
            </a:r>
            <a:r>
              <a:rPr lang="en-GB" sz="1800" i="1"/>
              <a:t>software copyright</a:t>
            </a:r>
            <a:r>
              <a:rPr lang="en-GB" sz="1800"/>
              <a:t>) представља искључиво право аутора (произвођача) да умножава свој софтвер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Куповином одређеног софтвера не постаје се власник софтвера већ власник права на употребу софтвера (</a:t>
            </a:r>
            <a:r>
              <a:rPr lang="en-GB" sz="1800" i="1"/>
              <a:t>software licence</a:t>
            </a:r>
            <a:r>
              <a:rPr lang="en-GB" sz="1800"/>
              <a:t>) и то најчешће на једном рачунару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Готово сав комерцијални софтвер је заштићен ауторским правима (</a:t>
            </a:r>
            <a:r>
              <a:rPr lang="en-GB" sz="1800" i="1"/>
              <a:t>copyrighted</a:t>
            </a:r>
            <a:r>
              <a:rPr lang="en-GB" sz="1800"/>
              <a:t>) тако да законски ограничава крајњег корисника у погледу умножавања софтвера и даљем преносу</a:t>
            </a:r>
            <a:endParaRPr lang="sr-Cyrl-CS" sz="1800"/>
          </a:p>
          <a:p>
            <a:pPr>
              <a:lnSpc>
                <a:spcPct val="90000"/>
              </a:lnSpc>
            </a:pPr>
            <a:r>
              <a:rPr lang="en-GB" sz="1800"/>
              <a:t>Ауторска права се не односе само на купљени софтвер већ и на материјал преузет (</a:t>
            </a:r>
            <a:r>
              <a:rPr lang="en-GB" sz="1800" i="1"/>
              <a:t>download</a:t>
            </a:r>
            <a:r>
              <a:rPr lang="en-GB" sz="1800"/>
              <a:t>) са Интернета или умножен на било који други начин</a:t>
            </a:r>
          </a:p>
          <a:p>
            <a:pPr>
              <a:lnSpc>
                <a:spcPct val="90000"/>
              </a:lnSpc>
            </a:pPr>
            <a:r>
              <a:rPr lang="en-GB" sz="1800"/>
              <a:t>Шервер (</a:t>
            </a:r>
            <a:r>
              <a:rPr lang="en-GB" sz="1800" i="1"/>
              <a:t>shareware</a:t>
            </a:r>
            <a:r>
              <a:rPr lang="en-GB" sz="1800"/>
              <a:t>) програми су програми који се у току одређеног времена могу потпуно бесплатно користити или се могу покренути ограничени број пута</a:t>
            </a:r>
          </a:p>
          <a:p>
            <a:pPr>
              <a:lnSpc>
                <a:spcPct val="90000"/>
              </a:lnSpc>
            </a:pPr>
            <a:r>
              <a:rPr lang="en-GB" sz="1800"/>
              <a:t>Бесплатне (</a:t>
            </a:r>
            <a:r>
              <a:rPr lang="en-GB" sz="1800" i="1"/>
              <a:t>freware</a:t>
            </a:r>
            <a:r>
              <a:rPr lang="en-GB" sz="1800"/>
              <a:t>) програме корисник може да користи без ограничења, да правити њихове копије и да их прослеђује другим корисницима, али не сме да их продаје</a:t>
            </a:r>
            <a:endParaRPr lang="sr-Latn-CS" sz="1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54D64-DD58-4C56-934E-2C5BECB3A87D}" type="slidenum">
              <a:rPr lang="en-US"/>
              <a:pPr/>
              <a:t>51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Законодавство у области заштите података</a:t>
            </a:r>
            <a:endParaRPr lang="sr-Latn-CS" sz="3600"/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Законодавство у области заштите података представља скуп прописа о чувању и размени података </a:t>
            </a:r>
            <a:endParaRPr lang="sr-Cyrl-CS" sz="2800"/>
          </a:p>
          <a:p>
            <a:pPr lvl="1"/>
            <a:r>
              <a:rPr lang="en-GB" sz="2400"/>
              <a:t>пре свега се односи на организације и појединце који поседују податке</a:t>
            </a:r>
          </a:p>
          <a:p>
            <a:r>
              <a:rPr lang="en-GB" sz="2800"/>
              <a:t>Овим законима је обухваћен начин поступања са пословним тајнама, али и са осталим подацима</a:t>
            </a:r>
            <a:endParaRPr lang="sr-Cyrl-CS" sz="2800"/>
          </a:p>
          <a:p>
            <a:pPr lvl="1"/>
            <a:r>
              <a:rPr lang="en-GB" sz="2400"/>
              <a:t>лични подаци пацијената, корисника банкарских услуга, кривична евиденција и друго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AE0A-7123-4F1B-9C9C-B65ADC38A563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400"/>
              <a:t>Већину времена, оперативни систем обавља послове везане за управљање хардвером рачунара без одређеног захтева корисника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400"/>
              <a:t>Ч</a:t>
            </a:r>
            <a:r>
              <a:rPr lang="en-GB" sz="2400"/>
              <a:t>есте су ситуације када корисник издаје захтеве 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sr-Cyrl-CS" sz="2000"/>
              <a:t>н</a:t>
            </a:r>
            <a:r>
              <a:rPr lang="en-GB" sz="2000"/>
              <a:t>а пример, након покретања рачунара, </a:t>
            </a:r>
            <a:r>
              <a:rPr lang="en-GB" sz="2000" i="1"/>
              <a:t>OS</a:t>
            </a:r>
            <a:r>
              <a:rPr lang="en-GB" sz="2000"/>
              <a:t> чека да корисник унесе наредбу са тастатуре или да употреби миша</a:t>
            </a:r>
          </a:p>
          <a:p>
            <a:pPr>
              <a:lnSpc>
                <a:spcPct val="95000"/>
              </a:lnSpc>
            </a:pPr>
            <a:r>
              <a:rPr lang="en-GB" sz="2400"/>
              <a:t>Оперативни системи који се користе на </a:t>
            </a:r>
            <a:r>
              <a:rPr lang="en-GB" sz="2400" i="1"/>
              <a:t>PC</a:t>
            </a:r>
            <a:r>
              <a:rPr lang="en-GB" sz="2400"/>
              <a:t> рачунарима се могу поделити у две основне групе</a:t>
            </a:r>
            <a:r>
              <a:rPr lang="sr-Cyrl-CS" sz="2400"/>
              <a:t>: </a:t>
            </a:r>
            <a:r>
              <a:rPr lang="en-GB" sz="2400" i="1"/>
              <a:t>Unix</a:t>
            </a:r>
            <a:r>
              <a:rPr lang="en-GB" sz="2400"/>
              <a:t> и </a:t>
            </a:r>
            <a:r>
              <a:rPr lang="en-GB" sz="2400" i="1"/>
              <a:t>Microsoft Windows</a:t>
            </a:r>
            <a:r>
              <a:rPr lang="en-GB" sz="2400"/>
              <a:t> оперативне системе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400"/>
              <a:t>Породица </a:t>
            </a:r>
            <a:r>
              <a:rPr lang="en-GB" sz="2400" i="1"/>
              <a:t>Unix </a:t>
            </a:r>
            <a:r>
              <a:rPr lang="en-GB" sz="2400"/>
              <a:t>оперативних система обухвата више различитих </a:t>
            </a:r>
            <a:r>
              <a:rPr lang="en-GB" sz="2400" i="1"/>
              <a:t>OS</a:t>
            </a:r>
            <a:r>
              <a:rPr lang="en-GB" sz="2400"/>
              <a:t> који се заснивају на сличним принципима (</a:t>
            </a:r>
            <a:r>
              <a:rPr lang="en-GB" sz="2400" i="1"/>
              <a:t>System V, BSD</a:t>
            </a:r>
            <a:r>
              <a:rPr lang="en-GB" sz="2400"/>
              <a:t> и</a:t>
            </a:r>
            <a:r>
              <a:rPr lang="en-GB" sz="2400" i="1"/>
              <a:t> Linux</a:t>
            </a:r>
            <a:r>
              <a:rPr lang="en-GB" sz="2400"/>
              <a:t>)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0022-E965-42BB-B292-A391B1F93C6C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i="1"/>
              <a:t>Microsoft Windows</a:t>
            </a:r>
            <a:r>
              <a:rPr lang="en-GB" sz="2400"/>
              <a:t> породица оперативних система је настала као наследник старијег </a:t>
            </a:r>
            <a:r>
              <a:rPr lang="en-GB" sz="2400" i="1"/>
              <a:t>MS-DOS</a:t>
            </a:r>
            <a:r>
              <a:rPr lang="en-GB" sz="2400"/>
              <a:t>-а (</a:t>
            </a:r>
            <a:r>
              <a:rPr lang="en-GB" sz="2400" i="1"/>
              <a:t>MicroSoft Disk Operating System</a:t>
            </a:r>
            <a:r>
              <a:rPr lang="en-GB" sz="2400"/>
              <a:t>) створеног за </a:t>
            </a:r>
            <a:r>
              <a:rPr lang="en-GB" sz="2400" i="1"/>
              <a:t>IBM PC </a:t>
            </a:r>
            <a:r>
              <a:rPr lang="en-GB" sz="2400"/>
              <a:t>рачунаре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У почетку, </a:t>
            </a:r>
            <a:r>
              <a:rPr lang="en-GB" sz="2400" i="1"/>
              <a:t>Microsoft Windows</a:t>
            </a:r>
            <a:r>
              <a:rPr lang="en-GB" sz="2400"/>
              <a:t> је представљао само посебан програм (</a:t>
            </a:r>
            <a:r>
              <a:rPr lang="en-GB" sz="2400" i="1"/>
              <a:t>shell</a:t>
            </a:r>
            <a:r>
              <a:rPr lang="en-GB" sz="2400"/>
              <a:t>) који је пружао графичко окружење постојећем </a:t>
            </a:r>
            <a:r>
              <a:rPr lang="en-GB" sz="2400" i="1"/>
              <a:t>MS-DOS</a:t>
            </a:r>
            <a:r>
              <a:rPr lang="en-GB" sz="2400"/>
              <a:t> оперативном систему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Први прави </a:t>
            </a:r>
            <a:r>
              <a:rPr lang="en-GB" sz="2400" i="1"/>
              <a:t>Microsoft</a:t>
            </a:r>
            <a:r>
              <a:rPr lang="en-GB" sz="2400"/>
              <a:t>-ов графички оперативни систем везује се за појаву</a:t>
            </a:r>
            <a:r>
              <a:rPr lang="sr-Cyrl-CS" sz="2400"/>
              <a:t> </a:t>
            </a:r>
            <a:r>
              <a:rPr lang="en-GB" sz="2400" i="1"/>
              <a:t>OS</a:t>
            </a:r>
            <a:r>
              <a:rPr lang="en-GB" sz="2400"/>
              <a:t> </a:t>
            </a:r>
            <a:r>
              <a:rPr lang="en-GB" sz="2400" i="1"/>
              <a:t>Windows 95</a:t>
            </a:r>
            <a:endParaRPr lang="sr-Cyrl-CS" sz="2400" i="1"/>
          </a:p>
          <a:p>
            <a:pPr>
              <a:lnSpc>
                <a:spcPct val="90000"/>
              </a:lnSpc>
            </a:pPr>
            <a:r>
              <a:rPr lang="en-GB" sz="2400"/>
              <a:t>У међувремену је </a:t>
            </a:r>
            <a:r>
              <a:rPr lang="en-GB" sz="2400" i="1"/>
              <a:t>Microsoft</a:t>
            </a:r>
            <a:r>
              <a:rPr lang="en-GB" sz="2400"/>
              <a:t> развио више оперативних система од којих се данас најчеће користе два</a:t>
            </a:r>
            <a:r>
              <a:rPr lang="en-GB" sz="2400" i="1"/>
              <a:t>: Microsoft Windows XP и Windows Vista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400"/>
              <a:t>Услужни програми (</a:t>
            </a:r>
            <a:r>
              <a:rPr lang="en-GB" sz="2400" i="1"/>
              <a:t>Utility</a:t>
            </a:r>
            <a:r>
              <a:rPr lang="en-GB" sz="2400"/>
              <a:t>) су програми који служе кориснику за одржавање и конфигурисање </a:t>
            </a:r>
            <a:r>
              <a:rPr lang="en-GB" sz="2400" i="1"/>
              <a:t>OS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6512-B9DF-41FC-A7D3-0E6CA9C505F2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Апликативни софтвер  </a:t>
            </a:r>
            <a:endParaRPr lang="sr-Latn-CS"/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То</a:t>
            </a:r>
            <a:r>
              <a:rPr lang="en-GB" sz="2800"/>
              <a:t> је рачунарски софтвер који упошљава хардвер рачунара за извршавање задатака које корисник жели да обави.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 i="1"/>
              <a:t>Notepad</a:t>
            </a:r>
            <a:r>
              <a:rPr lang="en-GB" sz="2400"/>
              <a:t>, </a:t>
            </a:r>
            <a:r>
              <a:rPr lang="en-GB" sz="2400" i="1"/>
              <a:t>Microsoft Word</a:t>
            </a:r>
            <a:r>
              <a:rPr lang="en-GB" sz="2400"/>
              <a:t>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Excel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Access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Internet Explorer, Netscape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Media Player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800"/>
              <a:t>Више међусобно повезаних програма у једну целину се назива софтверски пакет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представника је </a:t>
            </a:r>
            <a:r>
              <a:rPr lang="en-GB" sz="2400" i="1"/>
              <a:t>Microsoft Office</a:t>
            </a:r>
            <a:endParaRPr lang="en-GB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4BB6-C066-496F-9B43-793FCF1DF9E1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командног оперативног система</a:t>
            </a:r>
            <a:endParaRPr lang="sr-Latn-CS" sz="3600" i="1"/>
          </a:p>
        </p:txBody>
      </p:sp>
      <p:pic>
        <p:nvPicPr>
          <p:cNvPr id="805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2738" y="1644650"/>
            <a:ext cx="8605837" cy="43211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138</TotalTime>
  <Words>7238</Words>
  <Application>Microsoft Office PowerPoint</Application>
  <PresentationFormat>On-screen Show (4:3)</PresentationFormat>
  <Paragraphs>547</Paragraphs>
  <Slides>51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FIT slajd predavanja</vt:lpstr>
      <vt:lpstr>      УВОД У РАЧУНАРЕ </vt:lpstr>
      <vt:lpstr>Софтвер</vt:lpstr>
      <vt:lpstr>Врсте софтвера</vt:lpstr>
      <vt:lpstr>Врсте софтвера</vt:lpstr>
      <vt:lpstr>Оперативни системи</vt:lpstr>
      <vt:lpstr>Оперативни системи</vt:lpstr>
      <vt:lpstr>Оперативни системи</vt:lpstr>
      <vt:lpstr>Апликативни софтвер  </vt:lpstr>
      <vt:lpstr>Изглед екрана командног оперативног система</vt:lpstr>
      <vt:lpstr>Изглед екрана графичког оперативног система</vt:lpstr>
      <vt:lpstr>Развој система</vt:lpstr>
      <vt:lpstr>Истраживање</vt:lpstr>
      <vt:lpstr>Анализа </vt:lpstr>
      <vt:lpstr>Дизајн</vt:lpstr>
      <vt:lpstr>Развој/програмирање и Тестирање</vt:lpstr>
      <vt:lpstr>Примена и одржавање </vt:lpstr>
      <vt:lpstr>Повлачење из употребе</vt:lpstr>
      <vt:lpstr>Рачунарске мреже</vt:lpstr>
      <vt:lpstr>Локална рачунарска мрежа (Local Area Network - LAN)</vt:lpstr>
      <vt:lpstr>Просторне рачунарске мреже (Wide Area Network - WAN)</vt:lpstr>
      <vt:lpstr>Интранет</vt:lpstr>
      <vt:lpstr>Екстранет (Еxтранет)</vt:lpstr>
      <vt:lpstr>Употреба информационих технологија (ИТ) у свакодневном животу</vt:lpstr>
      <vt:lpstr>Рачунари на послу</vt:lpstr>
      <vt:lpstr>Предности човека над рачунаром</vt:lpstr>
      <vt:lpstr>Примена сложених рачунарских система у пословне сврхе</vt:lpstr>
      <vt:lpstr>Примена сложених рачунарских система у државним пословима</vt:lpstr>
      <vt:lpstr>Примена рачунара у болницама и здравственим установама</vt:lpstr>
      <vt:lpstr>Примена рачунарских програма у образовању </vt:lpstr>
      <vt:lpstr>Computer Based Training - CBT </vt:lpstr>
      <vt:lpstr>Учење на даљину (distance learning) </vt:lpstr>
      <vt:lpstr>Примена рачунара у раду од куће (teleworking) </vt:lpstr>
      <vt:lpstr>Електронска пошта (е-маил)</vt:lpstr>
      <vt:lpstr>Електронска трговина (e-commerce)</vt:lpstr>
      <vt:lpstr>Предности и недостаци електронске трговине </vt:lpstr>
      <vt:lpstr>Ергономија</vt:lpstr>
      <vt:lpstr>Здравствени проблеми</vt:lpstr>
      <vt:lpstr>Мере сигурности</vt:lpstr>
      <vt:lpstr>Заштита околине</vt:lpstr>
      <vt:lpstr>Безбедност информација</vt:lpstr>
      <vt:lpstr>Општи појмови и мере заштите</vt:lpstr>
      <vt:lpstr>Проблеми приватности</vt:lpstr>
      <vt:lpstr>Прављења резервних копија података (backup)</vt:lpstr>
      <vt:lpstr>Последице крађе преносних рачунара</vt:lpstr>
      <vt:lpstr>Рачунарски вируси</vt:lpstr>
      <vt:lpstr>Животни циклус рачунарског вируса</vt:lpstr>
      <vt:lpstr>Антивирусни програми </vt:lpstr>
      <vt:lpstr>Превентива</vt:lpstr>
      <vt:lpstr>Ауторска права и закон</vt:lpstr>
      <vt:lpstr>Ауторска права</vt:lpstr>
      <vt:lpstr>Законодавство у области заштите података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200</cp:revision>
  <dcterms:created xsi:type="dcterms:W3CDTF">2006-09-26T20:52:51Z</dcterms:created>
  <dcterms:modified xsi:type="dcterms:W3CDTF">2016-09-25T17:57:56Z</dcterms:modified>
</cp:coreProperties>
</file>